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8" r:id="rId2"/>
    <p:sldId id="259" r:id="rId3"/>
    <p:sldId id="291" r:id="rId4"/>
    <p:sldId id="293" r:id="rId5"/>
    <p:sldId id="294" r:id="rId6"/>
    <p:sldId id="295" r:id="rId7"/>
    <p:sldId id="296" r:id="rId8"/>
    <p:sldId id="297" r:id="rId9"/>
    <p:sldId id="298" r:id="rId10"/>
    <p:sldId id="299" r:id="rId11"/>
    <p:sldId id="300" r:id="rId12"/>
    <p:sldId id="301" r:id="rId13"/>
    <p:sldId id="302" r:id="rId14"/>
    <p:sldId id="304" r:id="rId15"/>
    <p:sldId id="303" r:id="rId16"/>
    <p:sldId id="306" r:id="rId17"/>
    <p:sldId id="305" r:id="rId18"/>
    <p:sldId id="307" r:id="rId19"/>
    <p:sldId id="308" r:id="rId20"/>
    <p:sldId id="312" r:id="rId21"/>
    <p:sldId id="313" r:id="rId22"/>
    <p:sldId id="314"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96351" autoAdjust="0"/>
  </p:normalViewPr>
  <p:slideViewPr>
    <p:cSldViewPr snapToGrid="0" showGuides="1">
      <p:cViewPr>
        <p:scale>
          <a:sx n="110" d="100"/>
          <a:sy n="110" d="100"/>
        </p:scale>
        <p:origin x="209" y="7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0C0E45-3B28-4ED1-AFA4-40110A361D6B}" type="datetimeFigureOut">
              <a:rPr lang="fr-FR" smtClean="0"/>
              <a:t>11/06/2022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21A0A-6B86-4280-9180-09BE539931C4}" type="slidenum">
              <a:rPr lang="fr-FR" smtClean="0"/>
              <a:t>‹N°›</a:t>
            </a:fld>
            <a:endParaRPr lang="fr-FR"/>
          </a:p>
        </p:txBody>
      </p:sp>
    </p:spTree>
    <p:extLst>
      <p:ext uri="{BB962C8B-B14F-4D97-AF65-F5344CB8AC3E}">
        <p14:creationId xmlns:p14="http://schemas.microsoft.com/office/powerpoint/2010/main" val="781342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821A0A-6B86-4280-9180-09BE539931C4}" type="slidenum">
              <a:rPr lang="fr-FR" smtClean="0"/>
              <a:t>3</a:t>
            </a:fld>
            <a:endParaRPr lang="fr-FR"/>
          </a:p>
        </p:txBody>
      </p:sp>
    </p:spTree>
    <p:extLst>
      <p:ext uri="{BB962C8B-B14F-4D97-AF65-F5344CB8AC3E}">
        <p14:creationId xmlns:p14="http://schemas.microsoft.com/office/powerpoint/2010/main" val="397901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821A0A-6B86-4280-9180-09BE539931C4}" type="slidenum">
              <a:rPr lang="fr-FR" smtClean="0"/>
              <a:t>18</a:t>
            </a:fld>
            <a:endParaRPr lang="fr-FR"/>
          </a:p>
        </p:txBody>
      </p:sp>
    </p:spTree>
    <p:extLst>
      <p:ext uri="{BB962C8B-B14F-4D97-AF65-F5344CB8AC3E}">
        <p14:creationId xmlns:p14="http://schemas.microsoft.com/office/powerpoint/2010/main" val="380284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821A0A-6B86-4280-9180-09BE539931C4}" type="slidenum">
              <a:rPr lang="fr-FR" smtClean="0"/>
              <a:t>20</a:t>
            </a:fld>
            <a:endParaRPr lang="fr-FR"/>
          </a:p>
        </p:txBody>
      </p:sp>
    </p:spTree>
    <p:extLst>
      <p:ext uri="{BB962C8B-B14F-4D97-AF65-F5344CB8AC3E}">
        <p14:creationId xmlns:p14="http://schemas.microsoft.com/office/powerpoint/2010/main" val="1858788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A821A0A-6B86-4280-9180-09BE539931C4}" type="slidenum">
              <a:rPr lang="fr-FR" smtClean="0"/>
              <a:t>21</a:t>
            </a:fld>
            <a:endParaRPr lang="fr-FR"/>
          </a:p>
        </p:txBody>
      </p:sp>
    </p:spTree>
    <p:extLst>
      <p:ext uri="{BB962C8B-B14F-4D97-AF65-F5344CB8AC3E}">
        <p14:creationId xmlns:p14="http://schemas.microsoft.com/office/powerpoint/2010/main" val="3473965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EF285B-45C5-4720-B052-BFEBF5E5D174}" type="datetimeFigureOut">
              <a:rPr lang="en-US" smtClean="0"/>
              <a:t>6/11/2022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C6FDD9-D6EB-4130-B6DB-C8845166511A}" type="slidenum">
              <a:rPr lang="en-US" smtClean="0"/>
              <a:t>‹N°›</a:t>
            </a:fld>
            <a:endParaRPr lang="en-US"/>
          </a:p>
        </p:txBody>
      </p:sp>
    </p:spTree>
    <p:extLst>
      <p:ext uri="{BB962C8B-B14F-4D97-AF65-F5344CB8AC3E}">
        <p14:creationId xmlns:p14="http://schemas.microsoft.com/office/powerpoint/2010/main" val="1378844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p:cNvSpPr>
            <a:spLocks noGrp="1"/>
          </p:cNvSpPr>
          <p:nvPr>
            <p:ph type="pic" sz="quarter" idx="12"/>
          </p:nvPr>
        </p:nvSpPr>
        <p:spPr>
          <a:xfrm>
            <a:off x="6648450" y="1524000"/>
            <a:ext cx="1447800" cy="1447800"/>
          </a:xfrm>
          <a:custGeom>
            <a:avLst/>
            <a:gdLst>
              <a:gd name="connsiteX0" fmla="*/ 0 w 1447800"/>
              <a:gd name="connsiteY0" fmla="*/ 0 h 1447800"/>
              <a:gd name="connsiteX1" fmla="*/ 1447800 w 1447800"/>
              <a:gd name="connsiteY1" fmla="*/ 0 h 1447800"/>
              <a:gd name="connsiteX2" fmla="*/ 1447800 w 1447800"/>
              <a:gd name="connsiteY2" fmla="*/ 1447800 h 1447800"/>
              <a:gd name="connsiteX3" fmla="*/ 0 w 1447800"/>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447800" h="1447800">
                <a:moveTo>
                  <a:pt x="0" y="0"/>
                </a:moveTo>
                <a:lnTo>
                  <a:pt x="1447800" y="0"/>
                </a:lnTo>
                <a:lnTo>
                  <a:pt x="1447800" y="1447800"/>
                </a:lnTo>
                <a:lnTo>
                  <a:pt x="0" y="14478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1" name="Picture Placeholder 10"/>
          <p:cNvSpPr>
            <a:spLocks noGrp="1"/>
          </p:cNvSpPr>
          <p:nvPr>
            <p:ph type="pic" sz="quarter" idx="13"/>
          </p:nvPr>
        </p:nvSpPr>
        <p:spPr>
          <a:xfrm>
            <a:off x="6648450" y="3886200"/>
            <a:ext cx="1447800" cy="1447800"/>
          </a:xfrm>
          <a:custGeom>
            <a:avLst/>
            <a:gdLst>
              <a:gd name="connsiteX0" fmla="*/ 0 w 1447800"/>
              <a:gd name="connsiteY0" fmla="*/ 0 h 1447800"/>
              <a:gd name="connsiteX1" fmla="*/ 1447800 w 1447800"/>
              <a:gd name="connsiteY1" fmla="*/ 0 h 1447800"/>
              <a:gd name="connsiteX2" fmla="*/ 1447800 w 1447800"/>
              <a:gd name="connsiteY2" fmla="*/ 1447800 h 1447800"/>
              <a:gd name="connsiteX3" fmla="*/ 0 w 1447800"/>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447800" h="1447800">
                <a:moveTo>
                  <a:pt x="0" y="0"/>
                </a:moveTo>
                <a:lnTo>
                  <a:pt x="1447800" y="0"/>
                </a:lnTo>
                <a:lnTo>
                  <a:pt x="1447800" y="1447800"/>
                </a:lnTo>
                <a:lnTo>
                  <a:pt x="0" y="14478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188365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094514" y="1330717"/>
            <a:ext cx="2627086" cy="4196567"/>
          </a:xfrm>
          <a:custGeom>
            <a:avLst/>
            <a:gdLst>
              <a:gd name="connsiteX0" fmla="*/ 0 w 2627086"/>
              <a:gd name="connsiteY0" fmla="*/ 0 h 4196567"/>
              <a:gd name="connsiteX1" fmla="*/ 2627086 w 2627086"/>
              <a:gd name="connsiteY1" fmla="*/ 0 h 4196567"/>
              <a:gd name="connsiteX2" fmla="*/ 2627086 w 2627086"/>
              <a:gd name="connsiteY2" fmla="*/ 4196567 h 4196567"/>
              <a:gd name="connsiteX3" fmla="*/ 0 w 2627086"/>
              <a:gd name="connsiteY3" fmla="*/ 4196567 h 4196567"/>
            </a:gdLst>
            <a:ahLst/>
            <a:cxnLst>
              <a:cxn ang="0">
                <a:pos x="connsiteX0" y="connsiteY0"/>
              </a:cxn>
              <a:cxn ang="0">
                <a:pos x="connsiteX1" y="connsiteY1"/>
              </a:cxn>
              <a:cxn ang="0">
                <a:pos x="connsiteX2" y="connsiteY2"/>
              </a:cxn>
              <a:cxn ang="0">
                <a:pos x="connsiteX3" y="connsiteY3"/>
              </a:cxn>
            </a:cxnLst>
            <a:rect l="l" t="t" r="r" b="b"/>
            <a:pathLst>
              <a:path w="2627086" h="4196567">
                <a:moveTo>
                  <a:pt x="0" y="0"/>
                </a:moveTo>
                <a:lnTo>
                  <a:pt x="2627086" y="0"/>
                </a:lnTo>
                <a:lnTo>
                  <a:pt x="2627086" y="4196567"/>
                </a:lnTo>
                <a:lnTo>
                  <a:pt x="0" y="419656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1830654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833438"/>
            <a:ext cx="3581400" cy="5191125"/>
          </a:xfrm>
          <a:custGeom>
            <a:avLst/>
            <a:gdLst>
              <a:gd name="connsiteX0" fmla="*/ 0 w 3581400"/>
              <a:gd name="connsiteY0" fmla="*/ 0 h 5191125"/>
              <a:gd name="connsiteX1" fmla="*/ 3581400 w 3581400"/>
              <a:gd name="connsiteY1" fmla="*/ 0 h 5191125"/>
              <a:gd name="connsiteX2" fmla="*/ 3581400 w 3581400"/>
              <a:gd name="connsiteY2" fmla="*/ 5191125 h 5191125"/>
              <a:gd name="connsiteX3" fmla="*/ 0 w 3581400"/>
              <a:gd name="connsiteY3" fmla="*/ 5191125 h 5191125"/>
            </a:gdLst>
            <a:ahLst/>
            <a:cxnLst>
              <a:cxn ang="0">
                <a:pos x="connsiteX0" y="connsiteY0"/>
              </a:cxn>
              <a:cxn ang="0">
                <a:pos x="connsiteX1" y="connsiteY1"/>
              </a:cxn>
              <a:cxn ang="0">
                <a:pos x="connsiteX2" y="connsiteY2"/>
              </a:cxn>
              <a:cxn ang="0">
                <a:pos x="connsiteX3" y="connsiteY3"/>
              </a:cxn>
            </a:cxnLst>
            <a:rect l="l" t="t" r="r" b="b"/>
            <a:pathLst>
              <a:path w="3581400" h="5191125">
                <a:moveTo>
                  <a:pt x="0" y="0"/>
                </a:moveTo>
                <a:lnTo>
                  <a:pt x="3581400" y="0"/>
                </a:lnTo>
                <a:lnTo>
                  <a:pt x="3581400" y="5191125"/>
                </a:lnTo>
                <a:lnTo>
                  <a:pt x="0" y="5191125"/>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2437461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6617615" y="1367684"/>
            <a:ext cx="4122632" cy="4122632"/>
          </a:xfrm>
          <a:custGeom>
            <a:avLst/>
            <a:gdLst>
              <a:gd name="connsiteX0" fmla="*/ 2061316 w 4122632"/>
              <a:gd name="connsiteY0" fmla="*/ 0 h 4122632"/>
              <a:gd name="connsiteX1" fmla="*/ 3213817 w 4122632"/>
              <a:gd name="connsiteY1" fmla="*/ 352041 h 4122632"/>
              <a:gd name="connsiteX2" fmla="*/ 3302184 w 4122632"/>
              <a:gd name="connsiteY2" fmla="*/ 418120 h 4122632"/>
              <a:gd name="connsiteX3" fmla="*/ 3445402 w 4122632"/>
              <a:gd name="connsiteY3" fmla="*/ 274902 h 4122632"/>
              <a:gd name="connsiteX4" fmla="*/ 3501982 w 4122632"/>
              <a:gd name="connsiteY4" fmla="*/ 317211 h 4122632"/>
              <a:gd name="connsiteX5" fmla="*/ 3938484 w 4122632"/>
              <a:gd name="connsiteY5" fmla="*/ 797599 h 4122632"/>
              <a:gd name="connsiteX6" fmla="*/ 3973654 w 4122632"/>
              <a:gd name="connsiteY6" fmla="*/ 855489 h 4122632"/>
              <a:gd name="connsiteX7" fmla="*/ 3827180 w 4122632"/>
              <a:gd name="connsiteY7" fmla="*/ 1001962 h 4122632"/>
              <a:gd name="connsiteX8" fmla="*/ 3873842 w 4122632"/>
              <a:gd name="connsiteY8" fmla="*/ 1078770 h 4122632"/>
              <a:gd name="connsiteX9" fmla="*/ 4122632 w 4122632"/>
              <a:gd name="connsiteY9" fmla="*/ 2061316 h 4122632"/>
              <a:gd name="connsiteX10" fmla="*/ 2061316 w 4122632"/>
              <a:gd name="connsiteY10" fmla="*/ 4122632 h 4122632"/>
              <a:gd name="connsiteX11" fmla="*/ 1078770 w 4122632"/>
              <a:gd name="connsiteY11" fmla="*/ 3873842 h 4122632"/>
              <a:gd name="connsiteX12" fmla="*/ 1001962 w 4122632"/>
              <a:gd name="connsiteY12" fmla="*/ 3827180 h 4122632"/>
              <a:gd name="connsiteX13" fmla="*/ 858435 w 4122632"/>
              <a:gd name="connsiteY13" fmla="*/ 3970708 h 4122632"/>
              <a:gd name="connsiteX14" fmla="*/ 800544 w 4122632"/>
              <a:gd name="connsiteY14" fmla="*/ 3935539 h 4122632"/>
              <a:gd name="connsiteX15" fmla="*/ 320156 w 4122632"/>
              <a:gd name="connsiteY15" fmla="*/ 3499036 h 4122632"/>
              <a:gd name="connsiteX16" fmla="*/ 277847 w 4122632"/>
              <a:gd name="connsiteY16" fmla="*/ 3442458 h 4122632"/>
              <a:gd name="connsiteX17" fmla="*/ 418121 w 4122632"/>
              <a:gd name="connsiteY17" fmla="*/ 3302185 h 4122632"/>
              <a:gd name="connsiteX18" fmla="*/ 352041 w 4122632"/>
              <a:gd name="connsiteY18" fmla="*/ 3213818 h 4122632"/>
              <a:gd name="connsiteX19" fmla="*/ 0 w 4122632"/>
              <a:gd name="connsiteY19" fmla="*/ 2061316 h 4122632"/>
              <a:gd name="connsiteX20" fmla="*/ 2061316 w 4122632"/>
              <a:gd name="connsiteY20" fmla="*/ 0 h 412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22632" h="4122632">
                <a:moveTo>
                  <a:pt x="2061316" y="0"/>
                </a:moveTo>
                <a:cubicBezTo>
                  <a:pt x="2488229" y="0"/>
                  <a:pt x="2884829" y="129781"/>
                  <a:pt x="3213817" y="352041"/>
                </a:cubicBezTo>
                <a:lnTo>
                  <a:pt x="3302184" y="418120"/>
                </a:lnTo>
                <a:lnTo>
                  <a:pt x="3445402" y="274902"/>
                </a:lnTo>
                <a:lnTo>
                  <a:pt x="3501982" y="317211"/>
                </a:lnTo>
                <a:cubicBezTo>
                  <a:pt x="3669425" y="455398"/>
                  <a:pt x="3816630" y="617232"/>
                  <a:pt x="3938484" y="797599"/>
                </a:cubicBezTo>
                <a:lnTo>
                  <a:pt x="3973654" y="855489"/>
                </a:lnTo>
                <a:lnTo>
                  <a:pt x="3827180" y="1001962"/>
                </a:lnTo>
                <a:lnTo>
                  <a:pt x="3873842" y="1078770"/>
                </a:lnTo>
                <a:cubicBezTo>
                  <a:pt x="4032506" y="1370846"/>
                  <a:pt x="4122632" y="1705555"/>
                  <a:pt x="4122632" y="2061316"/>
                </a:cubicBezTo>
                <a:cubicBezTo>
                  <a:pt x="4122632" y="3199750"/>
                  <a:pt x="3199749" y="4122632"/>
                  <a:pt x="2061316" y="4122632"/>
                </a:cubicBezTo>
                <a:cubicBezTo>
                  <a:pt x="1705555" y="4122632"/>
                  <a:pt x="1370846" y="4032508"/>
                  <a:pt x="1078770" y="3873842"/>
                </a:cubicBezTo>
                <a:lnTo>
                  <a:pt x="1001962" y="3827180"/>
                </a:lnTo>
                <a:lnTo>
                  <a:pt x="858435" y="3970708"/>
                </a:lnTo>
                <a:lnTo>
                  <a:pt x="800544" y="3935539"/>
                </a:lnTo>
                <a:cubicBezTo>
                  <a:pt x="620177" y="3813684"/>
                  <a:pt x="458343" y="3666480"/>
                  <a:pt x="320156" y="3499036"/>
                </a:cubicBezTo>
                <a:lnTo>
                  <a:pt x="277847" y="3442458"/>
                </a:lnTo>
                <a:lnTo>
                  <a:pt x="418121" y="3302185"/>
                </a:lnTo>
                <a:lnTo>
                  <a:pt x="352041" y="3213818"/>
                </a:lnTo>
                <a:cubicBezTo>
                  <a:pt x="129781" y="2884830"/>
                  <a:pt x="0" y="2488229"/>
                  <a:pt x="0" y="2061316"/>
                </a:cubicBezTo>
                <a:cubicBezTo>
                  <a:pt x="0" y="922883"/>
                  <a:pt x="922883" y="0"/>
                  <a:pt x="2061316" y="0"/>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684912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4572000" y="1028700"/>
            <a:ext cx="3581400" cy="4800600"/>
          </a:xfrm>
          <a:custGeom>
            <a:avLst/>
            <a:gdLst>
              <a:gd name="connsiteX0" fmla="*/ 0 w 3581400"/>
              <a:gd name="connsiteY0" fmla="*/ 0 h 4800600"/>
              <a:gd name="connsiteX1" fmla="*/ 3581400 w 3581400"/>
              <a:gd name="connsiteY1" fmla="*/ 0 h 4800600"/>
              <a:gd name="connsiteX2" fmla="*/ 3581400 w 3581400"/>
              <a:gd name="connsiteY2" fmla="*/ 4800600 h 4800600"/>
              <a:gd name="connsiteX3" fmla="*/ 0 w 35814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581400" h="4800600">
                <a:moveTo>
                  <a:pt x="0" y="0"/>
                </a:moveTo>
                <a:lnTo>
                  <a:pt x="3581400" y="0"/>
                </a:lnTo>
                <a:lnTo>
                  <a:pt x="3581400" y="4800600"/>
                </a:lnTo>
                <a:lnTo>
                  <a:pt x="0" y="48006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1474922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4857750" y="2286000"/>
            <a:ext cx="2476500" cy="1485900"/>
          </a:xfrm>
          <a:custGeom>
            <a:avLst/>
            <a:gdLst>
              <a:gd name="connsiteX0" fmla="*/ 0 w 2476500"/>
              <a:gd name="connsiteY0" fmla="*/ 0 h 1485900"/>
              <a:gd name="connsiteX1" fmla="*/ 2476500 w 2476500"/>
              <a:gd name="connsiteY1" fmla="*/ 0 h 1485900"/>
              <a:gd name="connsiteX2" fmla="*/ 2476500 w 2476500"/>
              <a:gd name="connsiteY2" fmla="*/ 1485900 h 1485900"/>
              <a:gd name="connsiteX3" fmla="*/ 0 w 2476500"/>
              <a:gd name="connsiteY3" fmla="*/ 1485900 h 1485900"/>
            </a:gdLst>
            <a:ahLst/>
            <a:cxnLst>
              <a:cxn ang="0">
                <a:pos x="connsiteX0" y="connsiteY0"/>
              </a:cxn>
              <a:cxn ang="0">
                <a:pos x="connsiteX1" y="connsiteY1"/>
              </a:cxn>
              <a:cxn ang="0">
                <a:pos x="connsiteX2" y="connsiteY2"/>
              </a:cxn>
              <a:cxn ang="0">
                <a:pos x="connsiteX3" y="connsiteY3"/>
              </a:cxn>
            </a:cxnLst>
            <a:rect l="l" t="t" r="r" b="b"/>
            <a:pathLst>
              <a:path w="2476500" h="1485900">
                <a:moveTo>
                  <a:pt x="0" y="0"/>
                </a:moveTo>
                <a:lnTo>
                  <a:pt x="2476500" y="0"/>
                </a:lnTo>
                <a:lnTo>
                  <a:pt x="2476500" y="1485900"/>
                </a:lnTo>
                <a:lnTo>
                  <a:pt x="0" y="14859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4" name="Picture Placeholder 13"/>
          <p:cNvSpPr>
            <a:spLocks noGrp="1"/>
          </p:cNvSpPr>
          <p:nvPr>
            <p:ph type="pic" sz="quarter" idx="14"/>
          </p:nvPr>
        </p:nvSpPr>
        <p:spPr>
          <a:xfrm>
            <a:off x="8172450" y="2286000"/>
            <a:ext cx="2476500" cy="1485900"/>
          </a:xfrm>
          <a:custGeom>
            <a:avLst/>
            <a:gdLst>
              <a:gd name="connsiteX0" fmla="*/ 0 w 2476500"/>
              <a:gd name="connsiteY0" fmla="*/ 0 h 1485900"/>
              <a:gd name="connsiteX1" fmla="*/ 2476500 w 2476500"/>
              <a:gd name="connsiteY1" fmla="*/ 0 h 1485900"/>
              <a:gd name="connsiteX2" fmla="*/ 2476500 w 2476500"/>
              <a:gd name="connsiteY2" fmla="*/ 1485900 h 1485900"/>
              <a:gd name="connsiteX3" fmla="*/ 0 w 2476500"/>
              <a:gd name="connsiteY3" fmla="*/ 1485900 h 1485900"/>
            </a:gdLst>
            <a:ahLst/>
            <a:cxnLst>
              <a:cxn ang="0">
                <a:pos x="connsiteX0" y="connsiteY0"/>
              </a:cxn>
              <a:cxn ang="0">
                <a:pos x="connsiteX1" y="connsiteY1"/>
              </a:cxn>
              <a:cxn ang="0">
                <a:pos x="connsiteX2" y="connsiteY2"/>
              </a:cxn>
              <a:cxn ang="0">
                <a:pos x="connsiteX3" y="connsiteY3"/>
              </a:cxn>
            </a:cxnLst>
            <a:rect l="l" t="t" r="r" b="b"/>
            <a:pathLst>
              <a:path w="2476500" h="1485900">
                <a:moveTo>
                  <a:pt x="0" y="0"/>
                </a:moveTo>
                <a:lnTo>
                  <a:pt x="2476500" y="0"/>
                </a:lnTo>
                <a:lnTo>
                  <a:pt x="2476500" y="1485900"/>
                </a:lnTo>
                <a:lnTo>
                  <a:pt x="0" y="14859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2" name="Picture Placeholder 11"/>
          <p:cNvSpPr>
            <a:spLocks noGrp="1"/>
          </p:cNvSpPr>
          <p:nvPr>
            <p:ph type="pic" sz="quarter" idx="15"/>
          </p:nvPr>
        </p:nvSpPr>
        <p:spPr>
          <a:xfrm>
            <a:off x="1543050" y="2286000"/>
            <a:ext cx="2476500" cy="1485900"/>
          </a:xfrm>
          <a:custGeom>
            <a:avLst/>
            <a:gdLst>
              <a:gd name="connsiteX0" fmla="*/ 0 w 2476500"/>
              <a:gd name="connsiteY0" fmla="*/ 0 h 1485900"/>
              <a:gd name="connsiteX1" fmla="*/ 2476500 w 2476500"/>
              <a:gd name="connsiteY1" fmla="*/ 0 h 1485900"/>
              <a:gd name="connsiteX2" fmla="*/ 2476500 w 2476500"/>
              <a:gd name="connsiteY2" fmla="*/ 1485900 h 1485900"/>
              <a:gd name="connsiteX3" fmla="*/ 0 w 2476500"/>
              <a:gd name="connsiteY3" fmla="*/ 1485900 h 1485900"/>
            </a:gdLst>
            <a:ahLst/>
            <a:cxnLst>
              <a:cxn ang="0">
                <a:pos x="connsiteX0" y="connsiteY0"/>
              </a:cxn>
              <a:cxn ang="0">
                <a:pos x="connsiteX1" y="connsiteY1"/>
              </a:cxn>
              <a:cxn ang="0">
                <a:pos x="connsiteX2" y="connsiteY2"/>
              </a:cxn>
              <a:cxn ang="0">
                <a:pos x="connsiteX3" y="connsiteY3"/>
              </a:cxn>
            </a:cxnLst>
            <a:rect l="l" t="t" r="r" b="b"/>
            <a:pathLst>
              <a:path w="2476500" h="1485900">
                <a:moveTo>
                  <a:pt x="0" y="0"/>
                </a:moveTo>
                <a:lnTo>
                  <a:pt x="2476500" y="0"/>
                </a:lnTo>
                <a:lnTo>
                  <a:pt x="2476500" y="1485900"/>
                </a:lnTo>
                <a:lnTo>
                  <a:pt x="0" y="14859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1463799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781050"/>
            <a:ext cx="3638550" cy="5295900"/>
          </a:xfrm>
          <a:custGeom>
            <a:avLst/>
            <a:gdLst>
              <a:gd name="connsiteX0" fmla="*/ 0 w 3638550"/>
              <a:gd name="connsiteY0" fmla="*/ 0 h 5295900"/>
              <a:gd name="connsiteX1" fmla="*/ 3638550 w 3638550"/>
              <a:gd name="connsiteY1" fmla="*/ 0 h 5295900"/>
              <a:gd name="connsiteX2" fmla="*/ 3638550 w 3638550"/>
              <a:gd name="connsiteY2" fmla="*/ 5295900 h 5295900"/>
              <a:gd name="connsiteX3" fmla="*/ 0 w 3638550"/>
              <a:gd name="connsiteY3" fmla="*/ 5295900 h 5295900"/>
            </a:gdLst>
            <a:ahLst/>
            <a:cxnLst>
              <a:cxn ang="0">
                <a:pos x="connsiteX0" y="connsiteY0"/>
              </a:cxn>
              <a:cxn ang="0">
                <a:pos x="connsiteX1" y="connsiteY1"/>
              </a:cxn>
              <a:cxn ang="0">
                <a:pos x="connsiteX2" y="connsiteY2"/>
              </a:cxn>
              <a:cxn ang="0">
                <a:pos x="connsiteX3" y="connsiteY3"/>
              </a:cxn>
            </a:cxnLst>
            <a:rect l="l" t="t" r="r" b="b"/>
            <a:pathLst>
              <a:path w="3638550" h="5295900">
                <a:moveTo>
                  <a:pt x="0" y="0"/>
                </a:moveTo>
                <a:lnTo>
                  <a:pt x="3638550" y="0"/>
                </a:lnTo>
                <a:lnTo>
                  <a:pt x="3638550" y="5295900"/>
                </a:lnTo>
                <a:lnTo>
                  <a:pt x="0" y="52959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1693867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4493662" y="0"/>
            <a:ext cx="7698339" cy="3040644"/>
          </a:xfrm>
          <a:custGeom>
            <a:avLst/>
            <a:gdLst>
              <a:gd name="connsiteX0" fmla="*/ 0 w 7698339"/>
              <a:gd name="connsiteY0" fmla="*/ 0 h 3040644"/>
              <a:gd name="connsiteX1" fmla="*/ 7698302 w 7698339"/>
              <a:gd name="connsiteY1" fmla="*/ 0 h 3040644"/>
              <a:gd name="connsiteX2" fmla="*/ 7698339 w 7698339"/>
              <a:gd name="connsiteY2" fmla="*/ 1 h 3040644"/>
              <a:gd name="connsiteX3" fmla="*/ 7698339 w 7698339"/>
              <a:gd name="connsiteY3" fmla="*/ 2192580 h 3040644"/>
              <a:gd name="connsiteX4" fmla="*/ 7500772 w 7698339"/>
              <a:gd name="connsiteY4" fmla="*/ 2393983 h 3040644"/>
              <a:gd name="connsiteX5" fmla="*/ 5879064 w 7698339"/>
              <a:gd name="connsiteY5" fmla="*/ 3038476 h 3040644"/>
              <a:gd name="connsiteX6" fmla="*/ 3564490 w 7698339"/>
              <a:gd name="connsiteY6" fmla="*/ 1733551 h 3040644"/>
              <a:gd name="connsiteX7" fmla="*/ 764140 w 7698339"/>
              <a:gd name="connsiteY7" fmla="*/ 1581151 h 3040644"/>
              <a:gd name="connsiteX8" fmla="*/ 1677 w 7698339"/>
              <a:gd name="connsiteY8" fmla="*/ 83311 h 304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8339" h="3040644">
                <a:moveTo>
                  <a:pt x="0" y="0"/>
                </a:moveTo>
                <a:lnTo>
                  <a:pt x="7698302" y="0"/>
                </a:lnTo>
                <a:lnTo>
                  <a:pt x="7698339" y="1"/>
                </a:lnTo>
                <a:lnTo>
                  <a:pt x="7698339" y="2192580"/>
                </a:lnTo>
                <a:lnTo>
                  <a:pt x="7500772" y="2393983"/>
                </a:lnTo>
                <a:cubicBezTo>
                  <a:pt x="7062266" y="2786194"/>
                  <a:pt x="6415775" y="3068353"/>
                  <a:pt x="5879064" y="3038476"/>
                </a:cubicBezTo>
                <a:cubicBezTo>
                  <a:pt x="5163449" y="2998640"/>
                  <a:pt x="4361414" y="1968501"/>
                  <a:pt x="3564490" y="1733551"/>
                </a:cubicBezTo>
                <a:cubicBezTo>
                  <a:pt x="2767564" y="1498601"/>
                  <a:pt x="1399139" y="1914526"/>
                  <a:pt x="764140" y="1581151"/>
                </a:cubicBezTo>
                <a:cubicBezTo>
                  <a:pt x="369126" y="1373769"/>
                  <a:pt x="34663" y="644944"/>
                  <a:pt x="1677" y="83311"/>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10743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0" y="4158062"/>
            <a:ext cx="12192000" cy="2699939"/>
          </a:xfrm>
          <a:custGeom>
            <a:avLst/>
            <a:gdLst>
              <a:gd name="connsiteX0" fmla="*/ 0 w 12192000"/>
              <a:gd name="connsiteY0" fmla="*/ 0 h 2699939"/>
              <a:gd name="connsiteX1" fmla="*/ 12192000 w 12192000"/>
              <a:gd name="connsiteY1" fmla="*/ 0 h 2699939"/>
              <a:gd name="connsiteX2" fmla="*/ 12192000 w 12192000"/>
              <a:gd name="connsiteY2" fmla="*/ 2699939 h 2699939"/>
              <a:gd name="connsiteX3" fmla="*/ 0 w 12192000"/>
              <a:gd name="connsiteY3" fmla="*/ 2699939 h 2699939"/>
            </a:gdLst>
            <a:ahLst/>
            <a:cxnLst>
              <a:cxn ang="0">
                <a:pos x="connsiteX0" y="connsiteY0"/>
              </a:cxn>
              <a:cxn ang="0">
                <a:pos x="connsiteX1" y="connsiteY1"/>
              </a:cxn>
              <a:cxn ang="0">
                <a:pos x="connsiteX2" y="connsiteY2"/>
              </a:cxn>
              <a:cxn ang="0">
                <a:pos x="connsiteX3" y="connsiteY3"/>
              </a:cxn>
            </a:cxnLst>
            <a:rect l="l" t="t" r="r" b="b"/>
            <a:pathLst>
              <a:path w="12192000" h="2699939">
                <a:moveTo>
                  <a:pt x="0" y="0"/>
                </a:moveTo>
                <a:lnTo>
                  <a:pt x="12192000" y="0"/>
                </a:lnTo>
                <a:lnTo>
                  <a:pt x="12192000" y="2699939"/>
                </a:lnTo>
                <a:lnTo>
                  <a:pt x="0" y="2699939"/>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22111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4252685" y="963385"/>
            <a:ext cx="3004458" cy="4931229"/>
          </a:xfrm>
          <a:custGeom>
            <a:avLst/>
            <a:gdLst>
              <a:gd name="connsiteX0" fmla="*/ 0 w 3004458"/>
              <a:gd name="connsiteY0" fmla="*/ 0 h 4931229"/>
              <a:gd name="connsiteX1" fmla="*/ 3004458 w 3004458"/>
              <a:gd name="connsiteY1" fmla="*/ 0 h 4931229"/>
              <a:gd name="connsiteX2" fmla="*/ 3004458 w 3004458"/>
              <a:gd name="connsiteY2" fmla="*/ 4931229 h 4931229"/>
              <a:gd name="connsiteX3" fmla="*/ 0 w 3004458"/>
              <a:gd name="connsiteY3" fmla="*/ 4931229 h 4931229"/>
            </a:gdLst>
            <a:ahLst/>
            <a:cxnLst>
              <a:cxn ang="0">
                <a:pos x="connsiteX0" y="connsiteY0"/>
              </a:cxn>
              <a:cxn ang="0">
                <a:pos x="connsiteX1" y="connsiteY1"/>
              </a:cxn>
              <a:cxn ang="0">
                <a:pos x="connsiteX2" y="connsiteY2"/>
              </a:cxn>
              <a:cxn ang="0">
                <a:pos x="connsiteX3" y="connsiteY3"/>
              </a:cxn>
            </a:cxnLst>
            <a:rect l="l" t="t" r="r" b="b"/>
            <a:pathLst>
              <a:path w="3004458" h="4931229">
                <a:moveTo>
                  <a:pt x="0" y="0"/>
                </a:moveTo>
                <a:lnTo>
                  <a:pt x="3004458" y="0"/>
                </a:lnTo>
                <a:lnTo>
                  <a:pt x="3004458" y="4931229"/>
                </a:lnTo>
                <a:lnTo>
                  <a:pt x="0" y="4931229"/>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293586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978822" y="1076325"/>
            <a:ext cx="5117179" cy="5150047"/>
          </a:xfrm>
          <a:custGeom>
            <a:avLst/>
            <a:gdLst>
              <a:gd name="connsiteX0" fmla="*/ 1226661 w 5117179"/>
              <a:gd name="connsiteY0" fmla="*/ 1666371 h 5150047"/>
              <a:gd name="connsiteX1" fmla="*/ 1155964 w 5117179"/>
              <a:gd name="connsiteY1" fmla="*/ 1701561 h 5150047"/>
              <a:gd name="connsiteX2" fmla="*/ 1154606 w 5117179"/>
              <a:gd name="connsiteY2" fmla="*/ 1711869 h 5150047"/>
              <a:gd name="connsiteX3" fmla="*/ 1151336 w 5117179"/>
              <a:gd name="connsiteY3" fmla="*/ 1709981 h 5150047"/>
              <a:gd name="connsiteX4" fmla="*/ 1121820 w 5117179"/>
              <a:gd name="connsiteY4" fmla="*/ 1767640 h 5150047"/>
              <a:gd name="connsiteX5" fmla="*/ 1833284 w 5117179"/>
              <a:gd name="connsiteY5" fmla="*/ 3965596 h 5150047"/>
              <a:gd name="connsiteX6" fmla="*/ 4092502 w 5117179"/>
              <a:gd name="connsiteY6" fmla="*/ 3482764 h 5150047"/>
              <a:gd name="connsiteX7" fmla="*/ 4127677 w 5117179"/>
              <a:gd name="connsiteY7" fmla="*/ 3428372 h 5150047"/>
              <a:gd name="connsiteX8" fmla="*/ 4124407 w 5117179"/>
              <a:gd name="connsiteY8" fmla="*/ 3426484 h 5150047"/>
              <a:gd name="connsiteX9" fmla="*/ 4132656 w 5117179"/>
              <a:gd name="connsiteY9" fmla="*/ 3420155 h 5150047"/>
              <a:gd name="connsiteX10" fmla="*/ 4106508 w 5117179"/>
              <a:gd name="connsiteY10" fmla="*/ 3322569 h 5150047"/>
              <a:gd name="connsiteX11" fmla="*/ 4008922 w 5117179"/>
              <a:gd name="connsiteY11" fmla="*/ 3348717 h 5150047"/>
              <a:gd name="connsiteX12" fmla="*/ 4007564 w 5117179"/>
              <a:gd name="connsiteY12" fmla="*/ 3359025 h 5150047"/>
              <a:gd name="connsiteX13" fmla="*/ 4004058 w 5117179"/>
              <a:gd name="connsiteY13" fmla="*/ 3357001 h 5150047"/>
              <a:gd name="connsiteX14" fmla="*/ 3976817 w 5117179"/>
              <a:gd name="connsiteY14" fmla="*/ 3399123 h 5150047"/>
              <a:gd name="connsiteX15" fmla="*/ 1904653 w 5117179"/>
              <a:gd name="connsiteY15" fmla="*/ 3841978 h 5150047"/>
              <a:gd name="connsiteX16" fmla="*/ 1252095 w 5117179"/>
              <a:gd name="connsiteY16" fmla="*/ 1826004 h 5150047"/>
              <a:gd name="connsiteX17" fmla="*/ 1274954 w 5117179"/>
              <a:gd name="connsiteY17" fmla="*/ 1781352 h 5150047"/>
              <a:gd name="connsiteX18" fmla="*/ 1271449 w 5117179"/>
              <a:gd name="connsiteY18" fmla="*/ 1779328 h 5150047"/>
              <a:gd name="connsiteX19" fmla="*/ 1279698 w 5117179"/>
              <a:gd name="connsiteY19" fmla="*/ 1772999 h 5150047"/>
              <a:gd name="connsiteX20" fmla="*/ 1253550 w 5117179"/>
              <a:gd name="connsiteY20" fmla="*/ 1675412 h 5150047"/>
              <a:gd name="connsiteX21" fmla="*/ 1226661 w 5117179"/>
              <a:gd name="connsiteY21" fmla="*/ 1666371 h 5150047"/>
              <a:gd name="connsiteX22" fmla="*/ 408033 w 5117179"/>
              <a:gd name="connsiteY22" fmla="*/ 1111686 h 5150047"/>
              <a:gd name="connsiteX23" fmla="*/ 450943 w 5117179"/>
              <a:gd name="connsiteY23" fmla="*/ 1126115 h 5150047"/>
              <a:gd name="connsiteX24" fmla="*/ 492673 w 5117179"/>
              <a:gd name="connsiteY24" fmla="*/ 1281851 h 5150047"/>
              <a:gd name="connsiteX25" fmla="*/ 479508 w 5117179"/>
              <a:gd name="connsiteY25" fmla="*/ 1291952 h 5150047"/>
              <a:gd name="connsiteX26" fmla="*/ 485102 w 5117179"/>
              <a:gd name="connsiteY26" fmla="*/ 1295181 h 5150047"/>
              <a:gd name="connsiteX27" fmla="*/ 448622 w 5117179"/>
              <a:gd name="connsiteY27" fmla="*/ 1366440 h 5150047"/>
              <a:gd name="connsiteX28" fmla="*/ 1490028 w 5117179"/>
              <a:gd name="connsiteY28" fmla="*/ 4583698 h 5150047"/>
              <a:gd name="connsiteX29" fmla="*/ 4796958 w 5117179"/>
              <a:gd name="connsiteY29" fmla="*/ 3876953 h 5150047"/>
              <a:gd name="connsiteX30" fmla="*/ 4840430 w 5117179"/>
              <a:gd name="connsiteY30" fmla="*/ 3809731 h 5150047"/>
              <a:gd name="connsiteX31" fmla="*/ 4846027 w 5117179"/>
              <a:gd name="connsiteY31" fmla="*/ 3812962 h 5150047"/>
              <a:gd name="connsiteX32" fmla="*/ 4848192 w 5117179"/>
              <a:gd name="connsiteY32" fmla="*/ 3796511 h 5150047"/>
              <a:gd name="connsiteX33" fmla="*/ 5003928 w 5117179"/>
              <a:gd name="connsiteY33" fmla="*/ 3754782 h 5150047"/>
              <a:gd name="connsiteX34" fmla="*/ 5045657 w 5117179"/>
              <a:gd name="connsiteY34" fmla="*/ 3910518 h 5150047"/>
              <a:gd name="connsiteX35" fmla="*/ 5032493 w 5117179"/>
              <a:gd name="connsiteY35" fmla="*/ 3920619 h 5150047"/>
              <a:gd name="connsiteX36" fmla="*/ 5037712 w 5117179"/>
              <a:gd name="connsiteY36" fmla="*/ 3923632 h 5150047"/>
              <a:gd name="connsiteX37" fmla="*/ 4981576 w 5117179"/>
              <a:gd name="connsiteY37" fmla="*/ 4010434 h 5150047"/>
              <a:gd name="connsiteX38" fmla="*/ 1376131 w 5117179"/>
              <a:gd name="connsiteY38" fmla="*/ 4780977 h 5150047"/>
              <a:gd name="connsiteX39" fmla="*/ 240718 w 5117179"/>
              <a:gd name="connsiteY39" fmla="*/ 1273298 h 5150047"/>
              <a:gd name="connsiteX40" fmla="*/ 287823 w 5117179"/>
              <a:gd name="connsiteY40" fmla="*/ 1181282 h 5150047"/>
              <a:gd name="connsiteX41" fmla="*/ 293042 w 5117179"/>
              <a:gd name="connsiteY41" fmla="*/ 1184295 h 5150047"/>
              <a:gd name="connsiteX42" fmla="*/ 295207 w 5117179"/>
              <a:gd name="connsiteY42" fmla="*/ 1167844 h 5150047"/>
              <a:gd name="connsiteX43" fmla="*/ 408033 w 5117179"/>
              <a:gd name="connsiteY43" fmla="*/ 1111686 h 5150047"/>
              <a:gd name="connsiteX44" fmla="*/ 2893038 w 5117179"/>
              <a:gd name="connsiteY44" fmla="*/ 509457 h 5150047"/>
              <a:gd name="connsiteX45" fmla="*/ 2775947 w 5117179"/>
              <a:gd name="connsiteY45" fmla="*/ 509512 h 5150047"/>
              <a:gd name="connsiteX46" fmla="*/ 1436508 w 5117179"/>
              <a:gd name="connsiteY46" fmla="*/ 1222584 h 5150047"/>
              <a:gd name="connsiteX47" fmla="*/ 1408005 w 5117179"/>
              <a:gd name="connsiteY47" fmla="*/ 1266658 h 5150047"/>
              <a:gd name="connsiteX48" fmla="*/ 1406299 w 5117179"/>
              <a:gd name="connsiteY48" fmla="*/ 1267968 h 5150047"/>
              <a:gd name="connsiteX49" fmla="*/ 1406079 w 5117179"/>
              <a:gd name="connsiteY49" fmla="*/ 1269636 h 5150047"/>
              <a:gd name="connsiteX50" fmla="*/ 1399156 w 5117179"/>
              <a:gd name="connsiteY50" fmla="*/ 1280342 h 5150047"/>
              <a:gd name="connsiteX51" fmla="*/ 1404280 w 5117179"/>
              <a:gd name="connsiteY51" fmla="*/ 1283300 h 5150047"/>
              <a:gd name="connsiteX52" fmla="*/ 1399163 w 5117179"/>
              <a:gd name="connsiteY52" fmla="*/ 1322176 h 5150047"/>
              <a:gd name="connsiteX53" fmla="*/ 1432447 w 5117179"/>
              <a:gd name="connsiteY53" fmla="*/ 1365554 h 5150047"/>
              <a:gd name="connsiteX54" fmla="*/ 1486655 w 5117179"/>
              <a:gd name="connsiteY54" fmla="*/ 1372690 h 5150047"/>
              <a:gd name="connsiteX55" fmla="*/ 1517764 w 5117179"/>
              <a:gd name="connsiteY55" fmla="*/ 1348820 h 5150047"/>
              <a:gd name="connsiteX56" fmla="*/ 1522773 w 5117179"/>
              <a:gd name="connsiteY56" fmla="*/ 1351712 h 5150047"/>
              <a:gd name="connsiteX57" fmla="*/ 1552189 w 5117179"/>
              <a:gd name="connsiteY57" fmla="*/ 1306226 h 5150047"/>
              <a:gd name="connsiteX58" fmla="*/ 3624353 w 5117179"/>
              <a:gd name="connsiteY58" fmla="*/ 863371 h 5150047"/>
              <a:gd name="connsiteX59" fmla="*/ 4276911 w 5117179"/>
              <a:gd name="connsiteY59" fmla="*/ 2879345 h 5150047"/>
              <a:gd name="connsiteX60" fmla="*/ 4252227 w 5117179"/>
              <a:gd name="connsiteY60" fmla="*/ 2927563 h 5150047"/>
              <a:gd name="connsiteX61" fmla="*/ 4257239 w 5117179"/>
              <a:gd name="connsiteY61" fmla="*/ 2930457 h 5150047"/>
              <a:gd name="connsiteX62" fmla="*/ 4252121 w 5117179"/>
              <a:gd name="connsiteY62" fmla="*/ 2969332 h 5150047"/>
              <a:gd name="connsiteX63" fmla="*/ 4285405 w 5117179"/>
              <a:gd name="connsiteY63" fmla="*/ 3012710 h 5150047"/>
              <a:gd name="connsiteX64" fmla="*/ 4339613 w 5117179"/>
              <a:gd name="connsiteY64" fmla="*/ 3019846 h 5150047"/>
              <a:gd name="connsiteX65" fmla="*/ 4370722 w 5117179"/>
              <a:gd name="connsiteY65" fmla="*/ 2995976 h 5150047"/>
              <a:gd name="connsiteX66" fmla="*/ 4375846 w 5117179"/>
              <a:gd name="connsiteY66" fmla="*/ 2998935 h 5150047"/>
              <a:gd name="connsiteX67" fmla="*/ 4381656 w 5117179"/>
              <a:gd name="connsiteY67" fmla="*/ 2987586 h 5150047"/>
              <a:gd name="connsiteX68" fmla="*/ 4382991 w 5117179"/>
              <a:gd name="connsiteY68" fmla="*/ 2986562 h 5150047"/>
              <a:gd name="connsiteX69" fmla="*/ 4383272 w 5117179"/>
              <a:gd name="connsiteY69" fmla="*/ 2984429 h 5150047"/>
              <a:gd name="connsiteX70" fmla="*/ 4407190 w 5117179"/>
              <a:gd name="connsiteY70" fmla="*/ 2937708 h 5150047"/>
              <a:gd name="connsiteX71" fmla="*/ 3695725 w 5117179"/>
              <a:gd name="connsiteY71" fmla="*/ 739753 h 5150047"/>
              <a:gd name="connsiteX72" fmla="*/ 2893038 w 5117179"/>
              <a:gd name="connsiteY72" fmla="*/ 509457 h 5150047"/>
              <a:gd name="connsiteX73" fmla="*/ 2764504 w 5117179"/>
              <a:gd name="connsiteY73" fmla="*/ 0 h 5150047"/>
              <a:gd name="connsiteX74" fmla="*/ 5117179 w 5117179"/>
              <a:gd name="connsiteY74" fmla="*/ 2352675 h 5150047"/>
              <a:gd name="connsiteX75" fmla="*/ 2764504 w 5117179"/>
              <a:gd name="connsiteY75" fmla="*/ 4705350 h 5150047"/>
              <a:gd name="connsiteX76" fmla="*/ 411829 w 5117179"/>
              <a:gd name="connsiteY76" fmla="*/ 2352675 h 5150047"/>
              <a:gd name="connsiteX77" fmla="*/ 2764504 w 5117179"/>
              <a:gd name="connsiteY77" fmla="*/ 0 h 515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117179" h="5150047">
                <a:moveTo>
                  <a:pt x="1226661" y="1666371"/>
                </a:moveTo>
                <a:cubicBezTo>
                  <a:pt x="1199034" y="1662943"/>
                  <a:pt x="1170759" y="1675934"/>
                  <a:pt x="1155964" y="1701561"/>
                </a:cubicBezTo>
                <a:lnTo>
                  <a:pt x="1154606" y="1711869"/>
                </a:lnTo>
                <a:lnTo>
                  <a:pt x="1151336" y="1709981"/>
                </a:lnTo>
                <a:lnTo>
                  <a:pt x="1121820" y="1767640"/>
                </a:lnTo>
                <a:cubicBezTo>
                  <a:pt x="763603" y="2564663"/>
                  <a:pt x="1060232" y="3519274"/>
                  <a:pt x="1833284" y="3965596"/>
                </a:cubicBezTo>
                <a:cubicBezTo>
                  <a:pt x="2606336" y="4411918"/>
                  <a:pt x="3581367" y="4191500"/>
                  <a:pt x="4092502" y="3482764"/>
                </a:cubicBezTo>
                <a:lnTo>
                  <a:pt x="4127677" y="3428372"/>
                </a:lnTo>
                <a:lnTo>
                  <a:pt x="4124407" y="3426484"/>
                </a:lnTo>
                <a:lnTo>
                  <a:pt x="4132656" y="3420155"/>
                </a:lnTo>
                <a:cubicBezTo>
                  <a:pt x="4152383" y="3385987"/>
                  <a:pt x="4140676" y="3342296"/>
                  <a:pt x="4106508" y="3322569"/>
                </a:cubicBezTo>
                <a:cubicBezTo>
                  <a:pt x="4072340" y="3302842"/>
                  <a:pt x="4028649" y="3314549"/>
                  <a:pt x="4008922" y="3348717"/>
                </a:cubicBezTo>
                <a:lnTo>
                  <a:pt x="4007564" y="3359025"/>
                </a:lnTo>
                <a:lnTo>
                  <a:pt x="4004058" y="3357001"/>
                </a:lnTo>
                <a:lnTo>
                  <a:pt x="3976817" y="3399123"/>
                </a:lnTo>
                <a:cubicBezTo>
                  <a:pt x="3508004" y="4049178"/>
                  <a:pt x="2613699" y="4251346"/>
                  <a:pt x="1904653" y="3841978"/>
                </a:cubicBezTo>
                <a:cubicBezTo>
                  <a:pt x="1195608" y="3432611"/>
                  <a:pt x="923539" y="2557036"/>
                  <a:pt x="1252095" y="1826004"/>
                </a:cubicBezTo>
                <a:lnTo>
                  <a:pt x="1274954" y="1781352"/>
                </a:lnTo>
                <a:lnTo>
                  <a:pt x="1271449" y="1779328"/>
                </a:lnTo>
                <a:lnTo>
                  <a:pt x="1279698" y="1772999"/>
                </a:lnTo>
                <a:cubicBezTo>
                  <a:pt x="1299425" y="1738830"/>
                  <a:pt x="1287718" y="1695139"/>
                  <a:pt x="1253550" y="1675412"/>
                </a:cubicBezTo>
                <a:cubicBezTo>
                  <a:pt x="1245008" y="1670481"/>
                  <a:pt x="1235870" y="1667514"/>
                  <a:pt x="1226661" y="1666371"/>
                </a:cubicBezTo>
                <a:close/>
                <a:moveTo>
                  <a:pt x="408033" y="1111686"/>
                </a:moveTo>
                <a:cubicBezTo>
                  <a:pt x="422729" y="1113509"/>
                  <a:pt x="437311" y="1118244"/>
                  <a:pt x="450943" y="1126115"/>
                </a:cubicBezTo>
                <a:cubicBezTo>
                  <a:pt x="505472" y="1157597"/>
                  <a:pt x="524155" y="1227322"/>
                  <a:pt x="492673" y="1281851"/>
                </a:cubicBezTo>
                <a:lnTo>
                  <a:pt x="479508" y="1291952"/>
                </a:lnTo>
                <a:lnTo>
                  <a:pt x="485102" y="1295181"/>
                </a:lnTo>
                <a:lnTo>
                  <a:pt x="448622" y="1366440"/>
                </a:lnTo>
                <a:cubicBezTo>
                  <a:pt x="-75715" y="2533082"/>
                  <a:pt x="358475" y="3930395"/>
                  <a:pt x="1490028" y="4583698"/>
                </a:cubicBezTo>
                <a:cubicBezTo>
                  <a:pt x="2621582" y="5237001"/>
                  <a:pt x="4048786" y="4914364"/>
                  <a:pt x="4796958" y="3876953"/>
                </a:cubicBezTo>
                <a:lnTo>
                  <a:pt x="4840430" y="3809731"/>
                </a:lnTo>
                <a:lnTo>
                  <a:pt x="4846027" y="3812962"/>
                </a:lnTo>
                <a:lnTo>
                  <a:pt x="4848192" y="3796511"/>
                </a:lnTo>
                <a:cubicBezTo>
                  <a:pt x="4879674" y="3741983"/>
                  <a:pt x="4949400" y="3723300"/>
                  <a:pt x="5003928" y="3754782"/>
                </a:cubicBezTo>
                <a:cubicBezTo>
                  <a:pt x="5058457" y="3786264"/>
                  <a:pt x="5077139" y="3855989"/>
                  <a:pt x="5045657" y="3910518"/>
                </a:cubicBezTo>
                <a:lnTo>
                  <a:pt x="5032493" y="3920619"/>
                </a:lnTo>
                <a:lnTo>
                  <a:pt x="5037712" y="3923632"/>
                </a:lnTo>
                <a:lnTo>
                  <a:pt x="4981576" y="4010434"/>
                </a:lnTo>
                <a:cubicBezTo>
                  <a:pt x="4165866" y="5141494"/>
                  <a:pt x="2609831" y="5493255"/>
                  <a:pt x="1376131" y="4780977"/>
                </a:cubicBezTo>
                <a:cubicBezTo>
                  <a:pt x="142431" y="4068701"/>
                  <a:pt x="-330954" y="2545254"/>
                  <a:pt x="240718" y="1273298"/>
                </a:cubicBezTo>
                <a:lnTo>
                  <a:pt x="287823" y="1181282"/>
                </a:lnTo>
                <a:lnTo>
                  <a:pt x="293042" y="1184295"/>
                </a:lnTo>
                <a:lnTo>
                  <a:pt x="295207" y="1167844"/>
                </a:lnTo>
                <a:cubicBezTo>
                  <a:pt x="318819" y="1126948"/>
                  <a:pt x="363942" y="1106215"/>
                  <a:pt x="408033" y="1111686"/>
                </a:cubicBezTo>
                <a:close/>
                <a:moveTo>
                  <a:pt x="2893038" y="509457"/>
                </a:moveTo>
                <a:cubicBezTo>
                  <a:pt x="2853948" y="508145"/>
                  <a:pt x="2814895" y="508170"/>
                  <a:pt x="2775947" y="509512"/>
                </a:cubicBezTo>
                <a:cubicBezTo>
                  <a:pt x="2256635" y="527414"/>
                  <a:pt x="1755967" y="779624"/>
                  <a:pt x="1436508" y="1222584"/>
                </a:cubicBezTo>
                <a:lnTo>
                  <a:pt x="1408005" y="1266658"/>
                </a:lnTo>
                <a:lnTo>
                  <a:pt x="1406299" y="1267968"/>
                </a:lnTo>
                <a:lnTo>
                  <a:pt x="1406079" y="1269636"/>
                </a:lnTo>
                <a:lnTo>
                  <a:pt x="1399156" y="1280342"/>
                </a:lnTo>
                <a:lnTo>
                  <a:pt x="1404280" y="1283300"/>
                </a:lnTo>
                <a:lnTo>
                  <a:pt x="1399163" y="1322176"/>
                </a:lnTo>
                <a:cubicBezTo>
                  <a:pt x="1403894" y="1339836"/>
                  <a:pt x="1415363" y="1355690"/>
                  <a:pt x="1432447" y="1365554"/>
                </a:cubicBezTo>
                <a:cubicBezTo>
                  <a:pt x="1449531" y="1375417"/>
                  <a:pt x="1468995" y="1377422"/>
                  <a:pt x="1486655" y="1372690"/>
                </a:cubicBezTo>
                <a:lnTo>
                  <a:pt x="1517764" y="1348820"/>
                </a:lnTo>
                <a:lnTo>
                  <a:pt x="1522773" y="1351712"/>
                </a:lnTo>
                <a:lnTo>
                  <a:pt x="1552189" y="1306226"/>
                </a:lnTo>
                <a:cubicBezTo>
                  <a:pt x="2021003" y="656172"/>
                  <a:pt x="2915308" y="454004"/>
                  <a:pt x="3624353" y="863371"/>
                </a:cubicBezTo>
                <a:cubicBezTo>
                  <a:pt x="4333399" y="1272739"/>
                  <a:pt x="4605469" y="2148313"/>
                  <a:pt x="4276911" y="2879345"/>
                </a:cubicBezTo>
                <a:lnTo>
                  <a:pt x="4252227" y="2927563"/>
                </a:lnTo>
                <a:lnTo>
                  <a:pt x="4257239" y="2930457"/>
                </a:lnTo>
                <a:lnTo>
                  <a:pt x="4252121" y="2969332"/>
                </a:lnTo>
                <a:cubicBezTo>
                  <a:pt x="4256853" y="2986992"/>
                  <a:pt x="4268321" y="3002846"/>
                  <a:pt x="4285405" y="3012710"/>
                </a:cubicBezTo>
                <a:cubicBezTo>
                  <a:pt x="4302489" y="3022573"/>
                  <a:pt x="4321954" y="3024579"/>
                  <a:pt x="4339613" y="3019846"/>
                </a:cubicBezTo>
                <a:lnTo>
                  <a:pt x="4370722" y="2995976"/>
                </a:lnTo>
                <a:lnTo>
                  <a:pt x="4375846" y="2998935"/>
                </a:lnTo>
                <a:lnTo>
                  <a:pt x="4381656" y="2987586"/>
                </a:lnTo>
                <a:lnTo>
                  <a:pt x="4382991" y="2986562"/>
                </a:lnTo>
                <a:lnTo>
                  <a:pt x="4383272" y="2984429"/>
                </a:lnTo>
                <a:lnTo>
                  <a:pt x="4407190" y="2937708"/>
                </a:lnTo>
                <a:cubicBezTo>
                  <a:pt x="4765406" y="2140685"/>
                  <a:pt x="4468778" y="1186075"/>
                  <a:pt x="3695725" y="739753"/>
                </a:cubicBezTo>
                <a:cubicBezTo>
                  <a:pt x="3442068" y="593303"/>
                  <a:pt x="3166664" y="518639"/>
                  <a:pt x="2893038" y="509457"/>
                </a:cubicBezTo>
                <a:close/>
                <a:moveTo>
                  <a:pt x="2764504" y="0"/>
                </a:moveTo>
                <a:cubicBezTo>
                  <a:pt x="4063851" y="0"/>
                  <a:pt x="5117179" y="1053328"/>
                  <a:pt x="5117179" y="2352675"/>
                </a:cubicBezTo>
                <a:cubicBezTo>
                  <a:pt x="5117179" y="3652022"/>
                  <a:pt x="4063851" y="4705350"/>
                  <a:pt x="2764504" y="4705350"/>
                </a:cubicBezTo>
                <a:cubicBezTo>
                  <a:pt x="1465157" y="4705350"/>
                  <a:pt x="411829" y="3652022"/>
                  <a:pt x="411829" y="2352675"/>
                </a:cubicBezTo>
                <a:cubicBezTo>
                  <a:pt x="411829" y="1053328"/>
                  <a:pt x="1465157" y="0"/>
                  <a:pt x="2764504" y="0"/>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7031776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4800600" y="2133599"/>
            <a:ext cx="2590800" cy="2556453"/>
          </a:xfrm>
          <a:custGeom>
            <a:avLst/>
            <a:gdLst>
              <a:gd name="connsiteX0" fmla="*/ 0 w 2590800"/>
              <a:gd name="connsiteY0" fmla="*/ 0 h 2556453"/>
              <a:gd name="connsiteX1" fmla="*/ 2590800 w 2590800"/>
              <a:gd name="connsiteY1" fmla="*/ 0 h 2556453"/>
              <a:gd name="connsiteX2" fmla="*/ 2590800 w 2590800"/>
              <a:gd name="connsiteY2" fmla="*/ 2556453 h 2556453"/>
              <a:gd name="connsiteX3" fmla="*/ 0 w 2590800"/>
              <a:gd name="connsiteY3" fmla="*/ 2556453 h 2556453"/>
            </a:gdLst>
            <a:ahLst/>
            <a:cxnLst>
              <a:cxn ang="0">
                <a:pos x="connsiteX0" y="connsiteY0"/>
              </a:cxn>
              <a:cxn ang="0">
                <a:pos x="connsiteX1" y="connsiteY1"/>
              </a:cxn>
              <a:cxn ang="0">
                <a:pos x="connsiteX2" y="connsiteY2"/>
              </a:cxn>
              <a:cxn ang="0">
                <a:pos x="connsiteX3" y="connsiteY3"/>
              </a:cxn>
            </a:cxnLst>
            <a:rect l="l" t="t" r="r" b="b"/>
            <a:pathLst>
              <a:path w="2590800" h="2556453">
                <a:moveTo>
                  <a:pt x="0" y="0"/>
                </a:moveTo>
                <a:lnTo>
                  <a:pt x="2590800" y="0"/>
                </a:lnTo>
                <a:lnTo>
                  <a:pt x="2590800" y="2556453"/>
                </a:lnTo>
                <a:lnTo>
                  <a:pt x="0" y="2556453"/>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3" name="Picture Placeholder 12"/>
          <p:cNvSpPr>
            <a:spLocks noGrp="1"/>
          </p:cNvSpPr>
          <p:nvPr>
            <p:ph type="pic" sz="quarter" idx="13"/>
          </p:nvPr>
        </p:nvSpPr>
        <p:spPr>
          <a:xfrm>
            <a:off x="1284513" y="1158296"/>
            <a:ext cx="1295400" cy="1295400"/>
          </a:xfrm>
          <a:custGeom>
            <a:avLst/>
            <a:gdLst>
              <a:gd name="connsiteX0" fmla="*/ 0 w 1295400"/>
              <a:gd name="connsiteY0" fmla="*/ 0 h 1295400"/>
              <a:gd name="connsiteX1" fmla="*/ 1295400 w 1295400"/>
              <a:gd name="connsiteY1" fmla="*/ 0 h 1295400"/>
              <a:gd name="connsiteX2" fmla="*/ 1295400 w 1295400"/>
              <a:gd name="connsiteY2" fmla="*/ 1295400 h 1295400"/>
              <a:gd name="connsiteX3" fmla="*/ 0 w 1295400"/>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295400" h="1295400">
                <a:moveTo>
                  <a:pt x="0" y="0"/>
                </a:moveTo>
                <a:lnTo>
                  <a:pt x="1295400" y="0"/>
                </a:lnTo>
                <a:lnTo>
                  <a:pt x="1295400" y="1295400"/>
                </a:lnTo>
                <a:lnTo>
                  <a:pt x="0" y="12954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2" name="Picture Placeholder 11"/>
          <p:cNvSpPr>
            <a:spLocks noGrp="1"/>
          </p:cNvSpPr>
          <p:nvPr>
            <p:ph type="pic" sz="quarter" idx="14"/>
          </p:nvPr>
        </p:nvSpPr>
        <p:spPr>
          <a:xfrm>
            <a:off x="1284513" y="4412886"/>
            <a:ext cx="1295400" cy="1295400"/>
          </a:xfrm>
          <a:custGeom>
            <a:avLst/>
            <a:gdLst>
              <a:gd name="connsiteX0" fmla="*/ 0 w 1295400"/>
              <a:gd name="connsiteY0" fmla="*/ 0 h 1295400"/>
              <a:gd name="connsiteX1" fmla="*/ 1295400 w 1295400"/>
              <a:gd name="connsiteY1" fmla="*/ 0 h 1295400"/>
              <a:gd name="connsiteX2" fmla="*/ 1295400 w 1295400"/>
              <a:gd name="connsiteY2" fmla="*/ 1295400 h 1295400"/>
              <a:gd name="connsiteX3" fmla="*/ 0 w 1295400"/>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1295400" h="1295400">
                <a:moveTo>
                  <a:pt x="0" y="0"/>
                </a:moveTo>
                <a:lnTo>
                  <a:pt x="1295400" y="0"/>
                </a:lnTo>
                <a:lnTo>
                  <a:pt x="1295400" y="1295400"/>
                </a:lnTo>
                <a:lnTo>
                  <a:pt x="0" y="12954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1593055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2133602" y="2486407"/>
            <a:ext cx="1277257" cy="1277257"/>
          </a:xfrm>
          <a:custGeom>
            <a:avLst/>
            <a:gdLst>
              <a:gd name="connsiteX0" fmla="*/ 0 w 1277257"/>
              <a:gd name="connsiteY0" fmla="*/ 0 h 1277257"/>
              <a:gd name="connsiteX1" fmla="*/ 1277257 w 1277257"/>
              <a:gd name="connsiteY1" fmla="*/ 0 h 1277257"/>
              <a:gd name="connsiteX2" fmla="*/ 1277257 w 1277257"/>
              <a:gd name="connsiteY2" fmla="*/ 1277257 h 1277257"/>
              <a:gd name="connsiteX3" fmla="*/ 0 w 1277257"/>
              <a:gd name="connsiteY3" fmla="*/ 1277257 h 1277257"/>
            </a:gdLst>
            <a:ahLst/>
            <a:cxnLst>
              <a:cxn ang="0">
                <a:pos x="connsiteX0" y="connsiteY0"/>
              </a:cxn>
              <a:cxn ang="0">
                <a:pos x="connsiteX1" y="connsiteY1"/>
              </a:cxn>
              <a:cxn ang="0">
                <a:pos x="connsiteX2" y="connsiteY2"/>
              </a:cxn>
              <a:cxn ang="0">
                <a:pos x="connsiteX3" y="connsiteY3"/>
              </a:cxn>
            </a:cxnLst>
            <a:rect l="l" t="t" r="r" b="b"/>
            <a:pathLst>
              <a:path w="1277257" h="1277257">
                <a:moveTo>
                  <a:pt x="0" y="0"/>
                </a:moveTo>
                <a:lnTo>
                  <a:pt x="1277257" y="0"/>
                </a:lnTo>
                <a:lnTo>
                  <a:pt x="1277257" y="1277257"/>
                </a:lnTo>
                <a:lnTo>
                  <a:pt x="0" y="127725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3" name="Picture Placeholder 12"/>
          <p:cNvSpPr>
            <a:spLocks noGrp="1"/>
          </p:cNvSpPr>
          <p:nvPr>
            <p:ph type="pic" sz="quarter" idx="13"/>
          </p:nvPr>
        </p:nvSpPr>
        <p:spPr>
          <a:xfrm>
            <a:off x="5457372" y="4111172"/>
            <a:ext cx="1277257" cy="1277257"/>
          </a:xfrm>
          <a:custGeom>
            <a:avLst/>
            <a:gdLst>
              <a:gd name="connsiteX0" fmla="*/ 0 w 1277257"/>
              <a:gd name="connsiteY0" fmla="*/ 0 h 1277257"/>
              <a:gd name="connsiteX1" fmla="*/ 1277257 w 1277257"/>
              <a:gd name="connsiteY1" fmla="*/ 0 h 1277257"/>
              <a:gd name="connsiteX2" fmla="*/ 1277257 w 1277257"/>
              <a:gd name="connsiteY2" fmla="*/ 1277257 h 1277257"/>
              <a:gd name="connsiteX3" fmla="*/ 0 w 1277257"/>
              <a:gd name="connsiteY3" fmla="*/ 1277257 h 1277257"/>
            </a:gdLst>
            <a:ahLst/>
            <a:cxnLst>
              <a:cxn ang="0">
                <a:pos x="connsiteX0" y="connsiteY0"/>
              </a:cxn>
              <a:cxn ang="0">
                <a:pos x="connsiteX1" y="connsiteY1"/>
              </a:cxn>
              <a:cxn ang="0">
                <a:pos x="connsiteX2" y="connsiteY2"/>
              </a:cxn>
              <a:cxn ang="0">
                <a:pos x="connsiteX3" y="connsiteY3"/>
              </a:cxn>
            </a:cxnLst>
            <a:rect l="l" t="t" r="r" b="b"/>
            <a:pathLst>
              <a:path w="1277257" h="1277257">
                <a:moveTo>
                  <a:pt x="0" y="0"/>
                </a:moveTo>
                <a:lnTo>
                  <a:pt x="1277257" y="0"/>
                </a:lnTo>
                <a:lnTo>
                  <a:pt x="1277257" y="1277257"/>
                </a:lnTo>
                <a:lnTo>
                  <a:pt x="0" y="127725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4" name="Picture Placeholder 13"/>
          <p:cNvSpPr>
            <a:spLocks noGrp="1"/>
          </p:cNvSpPr>
          <p:nvPr>
            <p:ph type="pic" sz="quarter" idx="14"/>
          </p:nvPr>
        </p:nvSpPr>
        <p:spPr>
          <a:xfrm>
            <a:off x="8781142" y="2486407"/>
            <a:ext cx="1277257" cy="1277257"/>
          </a:xfrm>
          <a:custGeom>
            <a:avLst/>
            <a:gdLst>
              <a:gd name="connsiteX0" fmla="*/ 0 w 1277257"/>
              <a:gd name="connsiteY0" fmla="*/ 0 h 1277257"/>
              <a:gd name="connsiteX1" fmla="*/ 1277257 w 1277257"/>
              <a:gd name="connsiteY1" fmla="*/ 0 h 1277257"/>
              <a:gd name="connsiteX2" fmla="*/ 1277257 w 1277257"/>
              <a:gd name="connsiteY2" fmla="*/ 1277257 h 1277257"/>
              <a:gd name="connsiteX3" fmla="*/ 0 w 1277257"/>
              <a:gd name="connsiteY3" fmla="*/ 1277257 h 1277257"/>
            </a:gdLst>
            <a:ahLst/>
            <a:cxnLst>
              <a:cxn ang="0">
                <a:pos x="connsiteX0" y="connsiteY0"/>
              </a:cxn>
              <a:cxn ang="0">
                <a:pos x="connsiteX1" y="connsiteY1"/>
              </a:cxn>
              <a:cxn ang="0">
                <a:pos x="connsiteX2" y="connsiteY2"/>
              </a:cxn>
              <a:cxn ang="0">
                <a:pos x="connsiteX3" y="connsiteY3"/>
              </a:cxn>
            </a:cxnLst>
            <a:rect l="l" t="t" r="r" b="b"/>
            <a:pathLst>
              <a:path w="1277257" h="1277257">
                <a:moveTo>
                  <a:pt x="0" y="0"/>
                </a:moveTo>
                <a:lnTo>
                  <a:pt x="1277257" y="0"/>
                </a:lnTo>
                <a:lnTo>
                  <a:pt x="1277257" y="1277257"/>
                </a:lnTo>
                <a:lnTo>
                  <a:pt x="0" y="127725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984924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0" y="0"/>
            <a:ext cx="12192000" cy="6858000"/>
          </a:xfrm>
          <a:custGeom>
            <a:avLst/>
            <a:gdLst>
              <a:gd name="connsiteX0" fmla="*/ 0 w 1277257"/>
              <a:gd name="connsiteY0" fmla="*/ 0 h 1277257"/>
              <a:gd name="connsiteX1" fmla="*/ 1277257 w 1277257"/>
              <a:gd name="connsiteY1" fmla="*/ 0 h 1277257"/>
              <a:gd name="connsiteX2" fmla="*/ 1277257 w 1277257"/>
              <a:gd name="connsiteY2" fmla="*/ 1277257 h 1277257"/>
              <a:gd name="connsiteX3" fmla="*/ 0 w 1277257"/>
              <a:gd name="connsiteY3" fmla="*/ 1277257 h 1277257"/>
            </a:gdLst>
            <a:ahLst/>
            <a:cxnLst>
              <a:cxn ang="0">
                <a:pos x="connsiteX0" y="connsiteY0"/>
              </a:cxn>
              <a:cxn ang="0">
                <a:pos x="connsiteX1" y="connsiteY1"/>
              </a:cxn>
              <a:cxn ang="0">
                <a:pos x="connsiteX2" y="connsiteY2"/>
              </a:cxn>
              <a:cxn ang="0">
                <a:pos x="connsiteX3" y="connsiteY3"/>
              </a:cxn>
            </a:cxnLst>
            <a:rect l="l" t="t" r="r" b="b"/>
            <a:pathLst>
              <a:path w="1277257" h="1277257">
                <a:moveTo>
                  <a:pt x="0" y="0"/>
                </a:moveTo>
                <a:lnTo>
                  <a:pt x="1277257" y="0"/>
                </a:lnTo>
                <a:lnTo>
                  <a:pt x="1277257" y="1277257"/>
                </a:lnTo>
                <a:lnTo>
                  <a:pt x="0" y="127725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24138033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8"/>
          <p:cNvSpPr>
            <a:spLocks noGrp="1"/>
          </p:cNvSpPr>
          <p:nvPr>
            <p:ph type="pic" sz="quarter" idx="12"/>
          </p:nvPr>
        </p:nvSpPr>
        <p:spPr>
          <a:xfrm>
            <a:off x="5456226" y="409717"/>
            <a:ext cx="6086675" cy="6143608"/>
          </a:xfrm>
          <a:custGeom>
            <a:avLst/>
            <a:gdLst>
              <a:gd name="connsiteX0" fmla="*/ 1316026 w 6086675"/>
              <a:gd name="connsiteY0" fmla="*/ 439753 h 6143608"/>
              <a:gd name="connsiteX1" fmla="*/ 2632052 w 6086675"/>
              <a:gd name="connsiteY1" fmla="*/ 1755779 h 6143608"/>
              <a:gd name="connsiteX2" fmla="*/ 1316026 w 6086675"/>
              <a:gd name="connsiteY2" fmla="*/ 3071805 h 6143608"/>
              <a:gd name="connsiteX3" fmla="*/ 0 w 6086675"/>
              <a:gd name="connsiteY3" fmla="*/ 1755779 h 6143608"/>
              <a:gd name="connsiteX4" fmla="*/ 1316026 w 6086675"/>
              <a:gd name="connsiteY4" fmla="*/ 439753 h 6143608"/>
              <a:gd name="connsiteX5" fmla="*/ 4776891 w 6086675"/>
              <a:gd name="connsiteY5" fmla="*/ 377 h 6143608"/>
              <a:gd name="connsiteX6" fmla="*/ 5306758 w 6086675"/>
              <a:gd name="connsiteY6" fmla="*/ 150223 h 6143608"/>
              <a:gd name="connsiteX7" fmla="*/ 5526549 w 6086675"/>
              <a:gd name="connsiteY7" fmla="*/ 277119 h 6143608"/>
              <a:gd name="connsiteX8" fmla="*/ 5936453 w 6086675"/>
              <a:gd name="connsiteY8" fmla="*/ 1806902 h 6143608"/>
              <a:gd name="connsiteX9" fmla="*/ 3756044 w 6086675"/>
              <a:gd name="connsiteY9" fmla="*/ 5583482 h 6143608"/>
              <a:gd name="connsiteX10" fmla="*/ 2226261 w 6086675"/>
              <a:gd name="connsiteY10" fmla="*/ 5993386 h 6143608"/>
              <a:gd name="connsiteX11" fmla="*/ 2006470 w 6086675"/>
              <a:gd name="connsiteY11" fmla="*/ 5866489 h 6143608"/>
              <a:gd name="connsiteX12" fmla="*/ 1596566 w 6086675"/>
              <a:gd name="connsiteY12" fmla="*/ 4336706 h 6143608"/>
              <a:gd name="connsiteX13" fmla="*/ 3776975 w 6086675"/>
              <a:gd name="connsiteY13" fmla="*/ 560127 h 6143608"/>
              <a:gd name="connsiteX14" fmla="*/ 4776891 w 6086675"/>
              <a:gd name="connsiteY14" fmla="*/ 377 h 614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6675" h="6143608">
                <a:moveTo>
                  <a:pt x="1316026" y="439753"/>
                </a:moveTo>
                <a:cubicBezTo>
                  <a:pt x="2042847" y="439753"/>
                  <a:pt x="2632052" y="1028958"/>
                  <a:pt x="2632052" y="1755779"/>
                </a:cubicBezTo>
                <a:cubicBezTo>
                  <a:pt x="2632052" y="2482600"/>
                  <a:pt x="2042847" y="3071805"/>
                  <a:pt x="1316026" y="3071805"/>
                </a:cubicBezTo>
                <a:cubicBezTo>
                  <a:pt x="589205" y="3071805"/>
                  <a:pt x="0" y="2482600"/>
                  <a:pt x="0" y="1755779"/>
                </a:cubicBezTo>
                <a:cubicBezTo>
                  <a:pt x="0" y="1028958"/>
                  <a:pt x="589205" y="439753"/>
                  <a:pt x="1316026" y="439753"/>
                </a:cubicBezTo>
                <a:close/>
                <a:moveTo>
                  <a:pt x="4776891" y="377"/>
                </a:moveTo>
                <a:cubicBezTo>
                  <a:pt x="4957411" y="5066"/>
                  <a:pt x="5139374" y="53583"/>
                  <a:pt x="5306758" y="150223"/>
                </a:cubicBezTo>
                <a:lnTo>
                  <a:pt x="5526549" y="277119"/>
                </a:lnTo>
                <a:cubicBezTo>
                  <a:pt x="6062179" y="586365"/>
                  <a:pt x="6245699" y="1271272"/>
                  <a:pt x="5936453" y="1806902"/>
                </a:cubicBezTo>
                <a:lnTo>
                  <a:pt x="3756044" y="5583482"/>
                </a:lnTo>
                <a:cubicBezTo>
                  <a:pt x="3446798" y="6119111"/>
                  <a:pt x="2761891" y="6302632"/>
                  <a:pt x="2226261" y="5993386"/>
                </a:cubicBezTo>
                <a:lnTo>
                  <a:pt x="2006470" y="5866489"/>
                </a:lnTo>
                <a:cubicBezTo>
                  <a:pt x="1470840" y="5557243"/>
                  <a:pt x="1287320" y="4872336"/>
                  <a:pt x="1596566" y="4336706"/>
                </a:cubicBezTo>
                <a:lnTo>
                  <a:pt x="3776975" y="560127"/>
                </a:lnTo>
                <a:cubicBezTo>
                  <a:pt x="3989582" y="191881"/>
                  <a:pt x="4379747" y="-9938"/>
                  <a:pt x="4776891" y="377"/>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4400005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600451" y="3341590"/>
            <a:ext cx="4203343" cy="3511252"/>
          </a:xfrm>
          <a:custGeom>
            <a:avLst/>
            <a:gdLst>
              <a:gd name="connsiteX0" fmla="*/ 1538530 w 4203343"/>
              <a:gd name="connsiteY0" fmla="*/ 0 h 3511252"/>
              <a:gd name="connsiteX1" fmla="*/ 4203343 w 4203343"/>
              <a:gd name="connsiteY1" fmla="*/ 1538531 h 3511252"/>
              <a:gd name="connsiteX2" fmla="*/ 3064392 w 4203343"/>
              <a:gd name="connsiteY2" fmla="*/ 3511252 h 3511252"/>
              <a:gd name="connsiteX3" fmla="*/ 1466074 w 4203343"/>
              <a:gd name="connsiteY3" fmla="*/ 3511251 h 3511252"/>
              <a:gd name="connsiteX4" fmla="*/ 0 w 4203343"/>
              <a:gd name="connsiteY4" fmla="*/ 2664813 h 3511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343" h="3511252">
                <a:moveTo>
                  <a:pt x="1538530" y="0"/>
                </a:moveTo>
                <a:lnTo>
                  <a:pt x="4203343" y="1538531"/>
                </a:lnTo>
                <a:lnTo>
                  <a:pt x="3064392" y="3511252"/>
                </a:lnTo>
                <a:lnTo>
                  <a:pt x="1466074" y="3511251"/>
                </a:lnTo>
                <a:lnTo>
                  <a:pt x="0" y="2664813"/>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2" name="Picture Placeholder 11"/>
          <p:cNvSpPr>
            <a:spLocks noGrp="1"/>
          </p:cNvSpPr>
          <p:nvPr>
            <p:ph type="pic" sz="quarter" idx="13"/>
          </p:nvPr>
        </p:nvSpPr>
        <p:spPr>
          <a:xfrm>
            <a:off x="3525791" y="2135632"/>
            <a:ext cx="2875009" cy="2875009"/>
          </a:xfrm>
          <a:custGeom>
            <a:avLst/>
            <a:gdLst>
              <a:gd name="connsiteX0" fmla="*/ 1052327 w 2875009"/>
              <a:gd name="connsiteY0" fmla="*/ 0 h 2875009"/>
              <a:gd name="connsiteX1" fmla="*/ 2875009 w 2875009"/>
              <a:gd name="connsiteY1" fmla="*/ 1052327 h 2875009"/>
              <a:gd name="connsiteX2" fmla="*/ 1822683 w 2875009"/>
              <a:gd name="connsiteY2" fmla="*/ 2875009 h 2875009"/>
              <a:gd name="connsiteX3" fmla="*/ 0 w 2875009"/>
              <a:gd name="connsiteY3" fmla="*/ 1822683 h 2875009"/>
            </a:gdLst>
            <a:ahLst/>
            <a:cxnLst>
              <a:cxn ang="0">
                <a:pos x="connsiteX0" y="connsiteY0"/>
              </a:cxn>
              <a:cxn ang="0">
                <a:pos x="connsiteX1" y="connsiteY1"/>
              </a:cxn>
              <a:cxn ang="0">
                <a:pos x="connsiteX2" y="connsiteY2"/>
              </a:cxn>
              <a:cxn ang="0">
                <a:pos x="connsiteX3" y="connsiteY3"/>
              </a:cxn>
            </a:cxnLst>
            <a:rect l="l" t="t" r="r" b="b"/>
            <a:pathLst>
              <a:path w="2875009" h="2875009">
                <a:moveTo>
                  <a:pt x="1052327" y="0"/>
                </a:moveTo>
                <a:lnTo>
                  <a:pt x="2875009" y="1052327"/>
                </a:lnTo>
                <a:lnTo>
                  <a:pt x="1822683" y="2875009"/>
                </a:lnTo>
                <a:lnTo>
                  <a:pt x="0" y="1822683"/>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3" name="Picture Placeholder 12"/>
          <p:cNvSpPr>
            <a:spLocks noGrp="1"/>
          </p:cNvSpPr>
          <p:nvPr>
            <p:ph type="pic" sz="quarter" idx="14"/>
          </p:nvPr>
        </p:nvSpPr>
        <p:spPr>
          <a:xfrm>
            <a:off x="450836" y="0"/>
            <a:ext cx="4612097" cy="3870400"/>
          </a:xfrm>
          <a:custGeom>
            <a:avLst/>
            <a:gdLst>
              <a:gd name="connsiteX0" fmla="*/ 1259926 w 4612097"/>
              <a:gd name="connsiteY0" fmla="*/ 0 h 3870400"/>
              <a:gd name="connsiteX1" fmla="*/ 2972802 w 4612097"/>
              <a:gd name="connsiteY1" fmla="*/ 0 h 3870400"/>
              <a:gd name="connsiteX2" fmla="*/ 4612097 w 4612097"/>
              <a:gd name="connsiteY2" fmla="*/ 946448 h 3870400"/>
              <a:gd name="connsiteX3" fmla="*/ 2923952 w 4612097"/>
              <a:gd name="connsiteY3" fmla="*/ 3870400 h 3870400"/>
              <a:gd name="connsiteX4" fmla="*/ 0 w 4612097"/>
              <a:gd name="connsiteY4" fmla="*/ 2182255 h 387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097" h="3870400">
                <a:moveTo>
                  <a:pt x="1259926" y="0"/>
                </a:moveTo>
                <a:lnTo>
                  <a:pt x="2972802" y="0"/>
                </a:lnTo>
                <a:lnTo>
                  <a:pt x="4612097" y="946448"/>
                </a:lnTo>
                <a:lnTo>
                  <a:pt x="2923952" y="3870400"/>
                </a:lnTo>
                <a:lnTo>
                  <a:pt x="0" y="2182255"/>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23992547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1495425" y="2004153"/>
            <a:ext cx="2533650" cy="2533650"/>
          </a:xfrm>
          <a:custGeom>
            <a:avLst/>
            <a:gdLst>
              <a:gd name="connsiteX0" fmla="*/ 1266825 w 2533650"/>
              <a:gd name="connsiteY0" fmla="*/ 0 h 2533650"/>
              <a:gd name="connsiteX1" fmla="*/ 2533650 w 2533650"/>
              <a:gd name="connsiteY1" fmla="*/ 1266825 h 2533650"/>
              <a:gd name="connsiteX2" fmla="*/ 1266825 w 2533650"/>
              <a:gd name="connsiteY2" fmla="*/ 2533650 h 2533650"/>
              <a:gd name="connsiteX3" fmla="*/ 0 w 2533650"/>
              <a:gd name="connsiteY3" fmla="*/ 1266825 h 2533650"/>
              <a:gd name="connsiteX4" fmla="*/ 1266825 w 2533650"/>
              <a:gd name="connsiteY4" fmla="*/ 0 h 253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2533650">
                <a:moveTo>
                  <a:pt x="1266825" y="0"/>
                </a:moveTo>
                <a:cubicBezTo>
                  <a:pt x="1966473" y="0"/>
                  <a:pt x="2533650" y="567177"/>
                  <a:pt x="2533650" y="1266825"/>
                </a:cubicBezTo>
                <a:cubicBezTo>
                  <a:pt x="2533650" y="1966473"/>
                  <a:pt x="1966473" y="2533650"/>
                  <a:pt x="1266825" y="2533650"/>
                </a:cubicBezTo>
                <a:cubicBezTo>
                  <a:pt x="567177" y="2533650"/>
                  <a:pt x="0" y="1966473"/>
                  <a:pt x="0" y="1266825"/>
                </a:cubicBezTo>
                <a:cubicBezTo>
                  <a:pt x="0" y="567177"/>
                  <a:pt x="567177" y="0"/>
                  <a:pt x="1266825" y="0"/>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3" name="Picture Placeholder 12"/>
          <p:cNvSpPr>
            <a:spLocks noGrp="1"/>
          </p:cNvSpPr>
          <p:nvPr>
            <p:ph type="pic" sz="quarter" idx="13"/>
          </p:nvPr>
        </p:nvSpPr>
        <p:spPr>
          <a:xfrm>
            <a:off x="4829175" y="2004153"/>
            <a:ext cx="2533650" cy="2533650"/>
          </a:xfrm>
          <a:custGeom>
            <a:avLst/>
            <a:gdLst>
              <a:gd name="connsiteX0" fmla="*/ 1266825 w 2533650"/>
              <a:gd name="connsiteY0" fmla="*/ 0 h 2533650"/>
              <a:gd name="connsiteX1" fmla="*/ 2533650 w 2533650"/>
              <a:gd name="connsiteY1" fmla="*/ 1266825 h 2533650"/>
              <a:gd name="connsiteX2" fmla="*/ 1266825 w 2533650"/>
              <a:gd name="connsiteY2" fmla="*/ 2533650 h 2533650"/>
              <a:gd name="connsiteX3" fmla="*/ 0 w 2533650"/>
              <a:gd name="connsiteY3" fmla="*/ 1266825 h 2533650"/>
              <a:gd name="connsiteX4" fmla="*/ 1266825 w 2533650"/>
              <a:gd name="connsiteY4" fmla="*/ 0 h 253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2533650">
                <a:moveTo>
                  <a:pt x="1266825" y="0"/>
                </a:moveTo>
                <a:cubicBezTo>
                  <a:pt x="1966473" y="0"/>
                  <a:pt x="2533650" y="567177"/>
                  <a:pt x="2533650" y="1266825"/>
                </a:cubicBezTo>
                <a:cubicBezTo>
                  <a:pt x="2533650" y="1966473"/>
                  <a:pt x="1966473" y="2533650"/>
                  <a:pt x="1266825" y="2533650"/>
                </a:cubicBezTo>
                <a:cubicBezTo>
                  <a:pt x="567177" y="2533650"/>
                  <a:pt x="0" y="1966473"/>
                  <a:pt x="0" y="1266825"/>
                </a:cubicBezTo>
                <a:cubicBezTo>
                  <a:pt x="0" y="567177"/>
                  <a:pt x="567177" y="0"/>
                  <a:pt x="1266825" y="0"/>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4" name="Picture Placeholder 13"/>
          <p:cNvSpPr>
            <a:spLocks noGrp="1"/>
          </p:cNvSpPr>
          <p:nvPr>
            <p:ph type="pic" sz="quarter" idx="14"/>
          </p:nvPr>
        </p:nvSpPr>
        <p:spPr>
          <a:xfrm>
            <a:off x="8162925" y="2004153"/>
            <a:ext cx="2533650" cy="2533650"/>
          </a:xfrm>
          <a:custGeom>
            <a:avLst/>
            <a:gdLst>
              <a:gd name="connsiteX0" fmla="*/ 1266825 w 2533650"/>
              <a:gd name="connsiteY0" fmla="*/ 0 h 2533650"/>
              <a:gd name="connsiteX1" fmla="*/ 2533650 w 2533650"/>
              <a:gd name="connsiteY1" fmla="*/ 1266825 h 2533650"/>
              <a:gd name="connsiteX2" fmla="*/ 1266825 w 2533650"/>
              <a:gd name="connsiteY2" fmla="*/ 2533650 h 2533650"/>
              <a:gd name="connsiteX3" fmla="*/ 0 w 2533650"/>
              <a:gd name="connsiteY3" fmla="*/ 1266825 h 2533650"/>
              <a:gd name="connsiteX4" fmla="*/ 1266825 w 2533650"/>
              <a:gd name="connsiteY4" fmla="*/ 0 h 253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50" h="2533650">
                <a:moveTo>
                  <a:pt x="1266825" y="0"/>
                </a:moveTo>
                <a:cubicBezTo>
                  <a:pt x="1966473" y="0"/>
                  <a:pt x="2533650" y="567177"/>
                  <a:pt x="2533650" y="1266825"/>
                </a:cubicBezTo>
                <a:cubicBezTo>
                  <a:pt x="2533650" y="1966473"/>
                  <a:pt x="1966473" y="2533650"/>
                  <a:pt x="1266825" y="2533650"/>
                </a:cubicBezTo>
                <a:cubicBezTo>
                  <a:pt x="567177" y="2533650"/>
                  <a:pt x="0" y="1966473"/>
                  <a:pt x="0" y="1266825"/>
                </a:cubicBezTo>
                <a:cubicBezTo>
                  <a:pt x="0" y="567177"/>
                  <a:pt x="567177" y="0"/>
                  <a:pt x="1266825" y="0"/>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27855358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2600325" y="2203450"/>
            <a:ext cx="3600450" cy="2266950"/>
          </a:xfrm>
          <a:custGeom>
            <a:avLst/>
            <a:gdLst>
              <a:gd name="connsiteX0" fmla="*/ 0 w 1277257"/>
              <a:gd name="connsiteY0" fmla="*/ 0 h 1277257"/>
              <a:gd name="connsiteX1" fmla="*/ 1277257 w 1277257"/>
              <a:gd name="connsiteY1" fmla="*/ 0 h 1277257"/>
              <a:gd name="connsiteX2" fmla="*/ 1277257 w 1277257"/>
              <a:gd name="connsiteY2" fmla="*/ 1277257 h 1277257"/>
              <a:gd name="connsiteX3" fmla="*/ 0 w 1277257"/>
              <a:gd name="connsiteY3" fmla="*/ 1277257 h 1277257"/>
            </a:gdLst>
            <a:ahLst/>
            <a:cxnLst>
              <a:cxn ang="0">
                <a:pos x="connsiteX0" y="connsiteY0"/>
              </a:cxn>
              <a:cxn ang="0">
                <a:pos x="connsiteX1" y="connsiteY1"/>
              </a:cxn>
              <a:cxn ang="0">
                <a:pos x="connsiteX2" y="connsiteY2"/>
              </a:cxn>
              <a:cxn ang="0">
                <a:pos x="connsiteX3" y="connsiteY3"/>
              </a:cxn>
            </a:cxnLst>
            <a:rect l="l" t="t" r="r" b="b"/>
            <a:pathLst>
              <a:path w="1277257" h="1277257">
                <a:moveTo>
                  <a:pt x="0" y="0"/>
                </a:moveTo>
                <a:lnTo>
                  <a:pt x="1277257" y="0"/>
                </a:lnTo>
                <a:lnTo>
                  <a:pt x="1277257" y="1277257"/>
                </a:lnTo>
                <a:lnTo>
                  <a:pt x="0" y="127725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118415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Picture Placeholder 6"/>
          <p:cNvSpPr>
            <a:spLocks noGrp="1"/>
          </p:cNvSpPr>
          <p:nvPr>
            <p:ph type="pic" sz="quarter" idx="12"/>
          </p:nvPr>
        </p:nvSpPr>
        <p:spPr>
          <a:xfrm>
            <a:off x="2666999" y="1138237"/>
            <a:ext cx="2171701" cy="4543425"/>
          </a:xfrm>
          <a:custGeom>
            <a:avLst/>
            <a:gdLst>
              <a:gd name="connsiteX0" fmla="*/ 0 w 1277257"/>
              <a:gd name="connsiteY0" fmla="*/ 0 h 1277257"/>
              <a:gd name="connsiteX1" fmla="*/ 1277257 w 1277257"/>
              <a:gd name="connsiteY1" fmla="*/ 0 h 1277257"/>
              <a:gd name="connsiteX2" fmla="*/ 1277257 w 1277257"/>
              <a:gd name="connsiteY2" fmla="*/ 1277257 h 1277257"/>
              <a:gd name="connsiteX3" fmla="*/ 0 w 1277257"/>
              <a:gd name="connsiteY3" fmla="*/ 1277257 h 1277257"/>
            </a:gdLst>
            <a:ahLst/>
            <a:cxnLst>
              <a:cxn ang="0">
                <a:pos x="connsiteX0" y="connsiteY0"/>
              </a:cxn>
              <a:cxn ang="0">
                <a:pos x="connsiteX1" y="connsiteY1"/>
              </a:cxn>
              <a:cxn ang="0">
                <a:pos x="connsiteX2" y="connsiteY2"/>
              </a:cxn>
              <a:cxn ang="0">
                <a:pos x="connsiteX3" y="connsiteY3"/>
              </a:cxn>
            </a:cxnLst>
            <a:rect l="l" t="t" r="r" b="b"/>
            <a:pathLst>
              <a:path w="1277257" h="1277257">
                <a:moveTo>
                  <a:pt x="0" y="0"/>
                </a:moveTo>
                <a:lnTo>
                  <a:pt x="1277257" y="0"/>
                </a:lnTo>
                <a:lnTo>
                  <a:pt x="1277257" y="1277257"/>
                </a:lnTo>
                <a:lnTo>
                  <a:pt x="0" y="127725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0" name="Picture Placeholder 6"/>
          <p:cNvSpPr>
            <a:spLocks noGrp="1"/>
          </p:cNvSpPr>
          <p:nvPr>
            <p:ph type="pic" sz="quarter" idx="13"/>
          </p:nvPr>
        </p:nvSpPr>
        <p:spPr>
          <a:xfrm>
            <a:off x="5771699" y="1138237"/>
            <a:ext cx="2171701" cy="4543425"/>
          </a:xfrm>
          <a:custGeom>
            <a:avLst/>
            <a:gdLst>
              <a:gd name="connsiteX0" fmla="*/ 0 w 1277257"/>
              <a:gd name="connsiteY0" fmla="*/ 0 h 1277257"/>
              <a:gd name="connsiteX1" fmla="*/ 1277257 w 1277257"/>
              <a:gd name="connsiteY1" fmla="*/ 0 h 1277257"/>
              <a:gd name="connsiteX2" fmla="*/ 1277257 w 1277257"/>
              <a:gd name="connsiteY2" fmla="*/ 1277257 h 1277257"/>
              <a:gd name="connsiteX3" fmla="*/ 0 w 1277257"/>
              <a:gd name="connsiteY3" fmla="*/ 1277257 h 1277257"/>
            </a:gdLst>
            <a:ahLst/>
            <a:cxnLst>
              <a:cxn ang="0">
                <a:pos x="connsiteX0" y="connsiteY0"/>
              </a:cxn>
              <a:cxn ang="0">
                <a:pos x="connsiteX1" y="connsiteY1"/>
              </a:cxn>
              <a:cxn ang="0">
                <a:pos x="connsiteX2" y="connsiteY2"/>
              </a:cxn>
              <a:cxn ang="0">
                <a:pos x="connsiteX3" y="connsiteY3"/>
              </a:cxn>
            </a:cxnLst>
            <a:rect l="l" t="t" r="r" b="b"/>
            <a:pathLst>
              <a:path w="1277257" h="1277257">
                <a:moveTo>
                  <a:pt x="0" y="0"/>
                </a:moveTo>
                <a:lnTo>
                  <a:pt x="1277257" y="0"/>
                </a:lnTo>
                <a:lnTo>
                  <a:pt x="1277257" y="1277257"/>
                </a:lnTo>
                <a:lnTo>
                  <a:pt x="0" y="127725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1" name="Picture Placeholder 6"/>
          <p:cNvSpPr>
            <a:spLocks noGrp="1"/>
          </p:cNvSpPr>
          <p:nvPr>
            <p:ph type="pic" sz="quarter" idx="14"/>
          </p:nvPr>
        </p:nvSpPr>
        <p:spPr>
          <a:xfrm>
            <a:off x="0" y="1138237"/>
            <a:ext cx="1728788" cy="4543425"/>
          </a:xfrm>
          <a:custGeom>
            <a:avLst/>
            <a:gdLst>
              <a:gd name="connsiteX0" fmla="*/ 0 w 1277257"/>
              <a:gd name="connsiteY0" fmla="*/ 0 h 1277257"/>
              <a:gd name="connsiteX1" fmla="*/ 1277257 w 1277257"/>
              <a:gd name="connsiteY1" fmla="*/ 0 h 1277257"/>
              <a:gd name="connsiteX2" fmla="*/ 1277257 w 1277257"/>
              <a:gd name="connsiteY2" fmla="*/ 1277257 h 1277257"/>
              <a:gd name="connsiteX3" fmla="*/ 0 w 1277257"/>
              <a:gd name="connsiteY3" fmla="*/ 1277257 h 1277257"/>
            </a:gdLst>
            <a:ahLst/>
            <a:cxnLst>
              <a:cxn ang="0">
                <a:pos x="connsiteX0" y="connsiteY0"/>
              </a:cxn>
              <a:cxn ang="0">
                <a:pos x="connsiteX1" y="connsiteY1"/>
              </a:cxn>
              <a:cxn ang="0">
                <a:pos x="connsiteX2" y="connsiteY2"/>
              </a:cxn>
              <a:cxn ang="0">
                <a:pos x="connsiteX3" y="connsiteY3"/>
              </a:cxn>
            </a:cxnLst>
            <a:rect l="l" t="t" r="r" b="b"/>
            <a:pathLst>
              <a:path w="1277257" h="1277257">
                <a:moveTo>
                  <a:pt x="0" y="0"/>
                </a:moveTo>
                <a:lnTo>
                  <a:pt x="1277257" y="0"/>
                </a:lnTo>
                <a:lnTo>
                  <a:pt x="1277257" y="1277257"/>
                </a:lnTo>
                <a:lnTo>
                  <a:pt x="0" y="127725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9532140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5483225" y="1555750"/>
            <a:ext cx="4489450" cy="2419350"/>
          </a:xfrm>
          <a:custGeom>
            <a:avLst/>
            <a:gdLst>
              <a:gd name="connsiteX0" fmla="*/ 0 w 1277257"/>
              <a:gd name="connsiteY0" fmla="*/ 0 h 1277257"/>
              <a:gd name="connsiteX1" fmla="*/ 1277257 w 1277257"/>
              <a:gd name="connsiteY1" fmla="*/ 0 h 1277257"/>
              <a:gd name="connsiteX2" fmla="*/ 1277257 w 1277257"/>
              <a:gd name="connsiteY2" fmla="*/ 1277257 h 1277257"/>
              <a:gd name="connsiteX3" fmla="*/ 0 w 1277257"/>
              <a:gd name="connsiteY3" fmla="*/ 1277257 h 1277257"/>
            </a:gdLst>
            <a:ahLst/>
            <a:cxnLst>
              <a:cxn ang="0">
                <a:pos x="connsiteX0" y="connsiteY0"/>
              </a:cxn>
              <a:cxn ang="0">
                <a:pos x="connsiteX1" y="connsiteY1"/>
              </a:cxn>
              <a:cxn ang="0">
                <a:pos x="connsiteX2" y="connsiteY2"/>
              </a:cxn>
              <a:cxn ang="0">
                <a:pos x="connsiteX3" y="connsiteY3"/>
              </a:cxn>
            </a:cxnLst>
            <a:rect l="l" t="t" r="r" b="b"/>
            <a:pathLst>
              <a:path w="1277257" h="1277257">
                <a:moveTo>
                  <a:pt x="0" y="0"/>
                </a:moveTo>
                <a:lnTo>
                  <a:pt x="1277257" y="0"/>
                </a:lnTo>
                <a:lnTo>
                  <a:pt x="1277257" y="1277257"/>
                </a:lnTo>
                <a:lnTo>
                  <a:pt x="0" y="1277257"/>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2069703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1" y="0"/>
            <a:ext cx="5590171" cy="6858000"/>
          </a:xfrm>
          <a:custGeom>
            <a:avLst/>
            <a:gdLst>
              <a:gd name="connsiteX0" fmla="*/ 0 w 5590171"/>
              <a:gd name="connsiteY0" fmla="*/ 0 h 6858000"/>
              <a:gd name="connsiteX1" fmla="*/ 4565066 w 5590171"/>
              <a:gd name="connsiteY1" fmla="*/ 0 h 6858000"/>
              <a:gd name="connsiteX2" fmla="*/ 4721310 w 5590171"/>
              <a:gd name="connsiteY2" fmla="*/ 99162 h 6858000"/>
              <a:gd name="connsiteX3" fmla="*/ 5533118 w 5590171"/>
              <a:gd name="connsiteY3" fmla="*/ 2139497 h 6858000"/>
              <a:gd name="connsiteX4" fmla="*/ 4281714 w 5590171"/>
              <a:gd name="connsiteY4" fmla="*/ 4557486 h 6858000"/>
              <a:gd name="connsiteX5" fmla="*/ 5410823 w 5590171"/>
              <a:gd name="connsiteY5" fmla="*/ 6831679 h 6858000"/>
              <a:gd name="connsiteX6" fmla="*/ 5424462 w 5590171"/>
              <a:gd name="connsiteY6" fmla="*/ 6858000 h 6858000"/>
              <a:gd name="connsiteX7" fmla="*/ 0 w 559017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0171" h="6858000">
                <a:moveTo>
                  <a:pt x="0" y="0"/>
                </a:moveTo>
                <a:lnTo>
                  <a:pt x="4565066" y="0"/>
                </a:lnTo>
                <a:lnTo>
                  <a:pt x="4721310" y="99162"/>
                </a:lnTo>
                <a:cubicBezTo>
                  <a:pt x="5411674" y="599622"/>
                  <a:pt x="5728910" y="1414538"/>
                  <a:pt x="5533118" y="2139497"/>
                </a:cubicBezTo>
                <a:cubicBezTo>
                  <a:pt x="5331239" y="2886995"/>
                  <a:pt x="4302097" y="3775456"/>
                  <a:pt x="4281714" y="4557486"/>
                </a:cubicBezTo>
                <a:cubicBezTo>
                  <a:pt x="4261332" y="5339516"/>
                  <a:pt x="5115945" y="6301884"/>
                  <a:pt x="5410823" y="6831679"/>
                </a:cubicBezTo>
                <a:lnTo>
                  <a:pt x="5424462"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563540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6942417" y="343576"/>
            <a:ext cx="5249585" cy="6514424"/>
          </a:xfrm>
          <a:custGeom>
            <a:avLst/>
            <a:gdLst>
              <a:gd name="connsiteX0" fmla="*/ 883514 w 5249585"/>
              <a:gd name="connsiteY0" fmla="*/ 3910006 h 6514424"/>
              <a:gd name="connsiteX1" fmla="*/ 1165446 w 5249585"/>
              <a:gd name="connsiteY1" fmla="*/ 3975170 h 6514424"/>
              <a:gd name="connsiteX2" fmla="*/ 5249584 w 5249585"/>
              <a:gd name="connsiteY2" fmla="*/ 6333149 h 6514424"/>
              <a:gd name="connsiteX3" fmla="*/ 5249584 w 5249585"/>
              <a:gd name="connsiteY3" fmla="*/ 6514424 h 6514424"/>
              <a:gd name="connsiteX4" fmla="*/ 3583688 w 5249585"/>
              <a:gd name="connsiteY4" fmla="*/ 6514424 h 6514424"/>
              <a:gd name="connsiteX5" fmla="*/ 670476 w 5249585"/>
              <a:gd name="connsiteY5" fmla="*/ 4832480 h 6514424"/>
              <a:gd name="connsiteX6" fmla="*/ 489306 w 5249585"/>
              <a:gd name="connsiteY6" fmla="*/ 4156341 h 6514424"/>
              <a:gd name="connsiteX7" fmla="*/ 883514 w 5249585"/>
              <a:gd name="connsiteY7" fmla="*/ 3910006 h 6514424"/>
              <a:gd name="connsiteX8" fmla="*/ 460605 w 5249585"/>
              <a:gd name="connsiteY8" fmla="*/ 2450727 h 6514424"/>
              <a:gd name="connsiteX9" fmla="*/ 742536 w 5249585"/>
              <a:gd name="connsiteY9" fmla="*/ 2515889 h 6514424"/>
              <a:gd name="connsiteX10" fmla="*/ 5249584 w 5249585"/>
              <a:gd name="connsiteY10" fmla="*/ 5118034 h 6514424"/>
              <a:gd name="connsiteX11" fmla="*/ 5249584 w 5249585"/>
              <a:gd name="connsiteY11" fmla="*/ 6261116 h 6514424"/>
              <a:gd name="connsiteX12" fmla="*/ 247567 w 5249585"/>
              <a:gd name="connsiteY12" fmla="*/ 3373200 h 6514424"/>
              <a:gd name="connsiteX13" fmla="*/ 66397 w 5249585"/>
              <a:gd name="connsiteY13" fmla="*/ 2697061 h 6514424"/>
              <a:gd name="connsiteX14" fmla="*/ 460605 w 5249585"/>
              <a:gd name="connsiteY14" fmla="*/ 2450727 h 6514424"/>
              <a:gd name="connsiteX15" fmla="*/ 2294293 w 5249585"/>
              <a:gd name="connsiteY15" fmla="*/ 2285626 h 6514424"/>
              <a:gd name="connsiteX16" fmla="*/ 2576225 w 5249585"/>
              <a:gd name="connsiteY16" fmla="*/ 2350789 h 6514424"/>
              <a:gd name="connsiteX17" fmla="*/ 5249584 w 5249585"/>
              <a:gd name="connsiteY17" fmla="*/ 3894254 h 6514424"/>
              <a:gd name="connsiteX18" fmla="*/ 5249584 w 5249585"/>
              <a:gd name="connsiteY18" fmla="*/ 5037335 h 6514424"/>
              <a:gd name="connsiteX19" fmla="*/ 2081255 w 5249585"/>
              <a:gd name="connsiteY19" fmla="*/ 3208100 h 6514424"/>
              <a:gd name="connsiteX20" fmla="*/ 1900085 w 5249585"/>
              <a:gd name="connsiteY20" fmla="*/ 2531961 h 6514424"/>
              <a:gd name="connsiteX21" fmla="*/ 2294293 w 5249585"/>
              <a:gd name="connsiteY21" fmla="*/ 2285626 h 6514424"/>
              <a:gd name="connsiteX22" fmla="*/ 1150486 w 5249585"/>
              <a:gd name="connsiteY22" fmla="*/ 394019 h 6514424"/>
              <a:gd name="connsiteX23" fmla="*/ 1432418 w 5249585"/>
              <a:gd name="connsiteY23" fmla="*/ 459183 h 6514424"/>
              <a:gd name="connsiteX24" fmla="*/ 5249584 w 5249585"/>
              <a:gd name="connsiteY24" fmla="*/ 2663024 h 6514424"/>
              <a:gd name="connsiteX25" fmla="*/ 5249584 w 5249585"/>
              <a:gd name="connsiteY25" fmla="*/ 3806106 h 6514424"/>
              <a:gd name="connsiteX26" fmla="*/ 937449 w 5249585"/>
              <a:gd name="connsiteY26" fmla="*/ 1316495 h 6514424"/>
              <a:gd name="connsiteX27" fmla="*/ 756277 w 5249585"/>
              <a:gd name="connsiteY27" fmla="*/ 640354 h 6514424"/>
              <a:gd name="connsiteX28" fmla="*/ 1150486 w 5249585"/>
              <a:gd name="connsiteY28" fmla="*/ 394019 h 6514424"/>
              <a:gd name="connsiteX29" fmla="*/ 2601915 w 5249585"/>
              <a:gd name="connsiteY29" fmla="*/ 1233 h 6514424"/>
              <a:gd name="connsiteX30" fmla="*/ 2883846 w 5249585"/>
              <a:gd name="connsiteY30" fmla="*/ 66396 h 6514424"/>
              <a:gd name="connsiteX31" fmla="*/ 5249584 w 5249585"/>
              <a:gd name="connsiteY31" fmla="*/ 1432255 h 6514424"/>
              <a:gd name="connsiteX32" fmla="*/ 5249585 w 5249585"/>
              <a:gd name="connsiteY32" fmla="*/ 2575338 h 6514424"/>
              <a:gd name="connsiteX33" fmla="*/ 2388877 w 5249585"/>
              <a:gd name="connsiteY33" fmla="*/ 923708 h 6514424"/>
              <a:gd name="connsiteX34" fmla="*/ 2207706 w 5249585"/>
              <a:gd name="connsiteY34" fmla="*/ 247568 h 6514424"/>
              <a:gd name="connsiteX35" fmla="*/ 2601915 w 5249585"/>
              <a:gd name="connsiteY35" fmla="*/ 1233 h 651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49585" h="6514424">
                <a:moveTo>
                  <a:pt x="883514" y="3910006"/>
                </a:moveTo>
                <a:cubicBezTo>
                  <a:pt x="978612" y="3903286"/>
                  <a:pt x="1076668" y="3923914"/>
                  <a:pt x="1165446" y="3975170"/>
                </a:cubicBezTo>
                <a:lnTo>
                  <a:pt x="5249584" y="6333149"/>
                </a:lnTo>
                <a:lnTo>
                  <a:pt x="5249584" y="6514424"/>
                </a:lnTo>
                <a:lnTo>
                  <a:pt x="3583688" y="6514424"/>
                </a:lnTo>
                <a:lnTo>
                  <a:pt x="670476" y="4832480"/>
                </a:lnTo>
                <a:cubicBezTo>
                  <a:pt x="433736" y="4695798"/>
                  <a:pt x="352624" y="4393081"/>
                  <a:pt x="489306" y="4156341"/>
                </a:cubicBezTo>
                <a:cubicBezTo>
                  <a:pt x="574732" y="4008378"/>
                  <a:pt x="725016" y="3921207"/>
                  <a:pt x="883514" y="3910006"/>
                </a:cubicBezTo>
                <a:close/>
                <a:moveTo>
                  <a:pt x="460605" y="2450727"/>
                </a:moveTo>
                <a:cubicBezTo>
                  <a:pt x="555703" y="2444006"/>
                  <a:pt x="653759" y="2464633"/>
                  <a:pt x="742536" y="2515889"/>
                </a:cubicBezTo>
                <a:lnTo>
                  <a:pt x="5249584" y="5118034"/>
                </a:lnTo>
                <a:lnTo>
                  <a:pt x="5249584" y="6261116"/>
                </a:lnTo>
                <a:lnTo>
                  <a:pt x="247567" y="3373200"/>
                </a:lnTo>
                <a:cubicBezTo>
                  <a:pt x="10827" y="3236519"/>
                  <a:pt x="-70286" y="2933802"/>
                  <a:pt x="66397" y="2697061"/>
                </a:cubicBezTo>
                <a:cubicBezTo>
                  <a:pt x="151823" y="2549098"/>
                  <a:pt x="302107" y="2461928"/>
                  <a:pt x="460605" y="2450727"/>
                </a:cubicBezTo>
                <a:close/>
                <a:moveTo>
                  <a:pt x="2294293" y="2285626"/>
                </a:moveTo>
                <a:cubicBezTo>
                  <a:pt x="2389390" y="2278905"/>
                  <a:pt x="2487448" y="2299534"/>
                  <a:pt x="2576225" y="2350789"/>
                </a:cubicBezTo>
                <a:lnTo>
                  <a:pt x="5249584" y="3894254"/>
                </a:lnTo>
                <a:lnTo>
                  <a:pt x="5249584" y="5037335"/>
                </a:lnTo>
                <a:lnTo>
                  <a:pt x="2081255" y="3208100"/>
                </a:lnTo>
                <a:cubicBezTo>
                  <a:pt x="1844516" y="3071419"/>
                  <a:pt x="1763402" y="2768700"/>
                  <a:pt x="1900085" y="2531961"/>
                </a:cubicBezTo>
                <a:cubicBezTo>
                  <a:pt x="1985510" y="2383996"/>
                  <a:pt x="2135795" y="2296826"/>
                  <a:pt x="2294293" y="2285626"/>
                </a:cubicBezTo>
                <a:close/>
                <a:moveTo>
                  <a:pt x="1150486" y="394019"/>
                </a:moveTo>
                <a:cubicBezTo>
                  <a:pt x="1245584" y="387298"/>
                  <a:pt x="1343640" y="407927"/>
                  <a:pt x="1432418" y="459183"/>
                </a:cubicBezTo>
                <a:lnTo>
                  <a:pt x="5249584" y="2663024"/>
                </a:lnTo>
                <a:lnTo>
                  <a:pt x="5249584" y="3806106"/>
                </a:lnTo>
                <a:lnTo>
                  <a:pt x="937449" y="1316495"/>
                </a:lnTo>
                <a:cubicBezTo>
                  <a:pt x="700708" y="1179813"/>
                  <a:pt x="619595" y="877095"/>
                  <a:pt x="756277" y="640354"/>
                </a:cubicBezTo>
                <a:cubicBezTo>
                  <a:pt x="841704" y="492391"/>
                  <a:pt x="991988" y="405220"/>
                  <a:pt x="1150486" y="394019"/>
                </a:cubicBezTo>
                <a:close/>
                <a:moveTo>
                  <a:pt x="2601915" y="1233"/>
                </a:moveTo>
                <a:cubicBezTo>
                  <a:pt x="2697013" y="-5487"/>
                  <a:pt x="2795070" y="15141"/>
                  <a:pt x="2883846" y="66396"/>
                </a:cubicBezTo>
                <a:lnTo>
                  <a:pt x="5249584" y="1432255"/>
                </a:lnTo>
                <a:lnTo>
                  <a:pt x="5249585" y="2575338"/>
                </a:lnTo>
                <a:lnTo>
                  <a:pt x="2388877" y="923708"/>
                </a:lnTo>
                <a:cubicBezTo>
                  <a:pt x="2152138" y="787026"/>
                  <a:pt x="2071024" y="484308"/>
                  <a:pt x="2207706" y="247568"/>
                </a:cubicBezTo>
                <a:cubicBezTo>
                  <a:pt x="2293132" y="99605"/>
                  <a:pt x="2443416" y="12434"/>
                  <a:pt x="2601915" y="1233"/>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4865668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5634984" y="0"/>
            <a:ext cx="6271266" cy="6858000"/>
          </a:xfrm>
          <a:custGeom>
            <a:avLst/>
            <a:gdLst>
              <a:gd name="connsiteX0" fmla="*/ 4764988 w 6271266"/>
              <a:gd name="connsiteY0" fmla="*/ 2884119 h 6858000"/>
              <a:gd name="connsiteX1" fmla="*/ 6271266 w 6271266"/>
              <a:gd name="connsiteY1" fmla="*/ 4390397 h 6858000"/>
              <a:gd name="connsiteX2" fmla="*/ 4764988 w 6271266"/>
              <a:gd name="connsiteY2" fmla="*/ 5896676 h 6858000"/>
              <a:gd name="connsiteX3" fmla="*/ 3258710 w 6271266"/>
              <a:gd name="connsiteY3" fmla="*/ 4390397 h 6858000"/>
              <a:gd name="connsiteX4" fmla="*/ 4764988 w 6271266"/>
              <a:gd name="connsiteY4" fmla="*/ 2884119 h 6858000"/>
              <a:gd name="connsiteX5" fmla="*/ 5047694 w 6271266"/>
              <a:gd name="connsiteY5" fmla="*/ 329980 h 6858000"/>
              <a:gd name="connsiteX6" fmla="*/ 5500378 w 6271266"/>
              <a:gd name="connsiteY6" fmla="*/ 517488 h 6858000"/>
              <a:gd name="connsiteX7" fmla="*/ 5500378 w 6271266"/>
              <a:gd name="connsiteY7" fmla="*/ 1422856 h 6858000"/>
              <a:gd name="connsiteX8" fmla="*/ 3180376 w 6271266"/>
              <a:gd name="connsiteY8" fmla="*/ 3742857 h 6858000"/>
              <a:gd name="connsiteX9" fmla="*/ 2275009 w 6271266"/>
              <a:gd name="connsiteY9" fmla="*/ 3742857 h 6858000"/>
              <a:gd name="connsiteX10" fmla="*/ 2275009 w 6271266"/>
              <a:gd name="connsiteY10" fmla="*/ 2837488 h 6858000"/>
              <a:gd name="connsiteX11" fmla="*/ 4595010 w 6271266"/>
              <a:gd name="connsiteY11" fmla="*/ 517488 h 6858000"/>
              <a:gd name="connsiteX12" fmla="*/ 5047694 w 6271266"/>
              <a:gd name="connsiteY12" fmla="*/ 329980 h 6858000"/>
              <a:gd name="connsiteX13" fmla="*/ 3154901 w 6271266"/>
              <a:gd name="connsiteY13" fmla="*/ 0 h 6858000"/>
              <a:gd name="connsiteX14" fmla="*/ 4962033 w 6271266"/>
              <a:gd name="connsiteY14" fmla="*/ 0 h 6858000"/>
              <a:gd name="connsiteX15" fmla="*/ 4945958 w 6271266"/>
              <a:gd name="connsiteY15" fmla="*/ 19680 h 6858000"/>
              <a:gd name="connsiteX16" fmla="*/ 1536636 w 6271266"/>
              <a:gd name="connsiteY16" fmla="*/ 3429002 h 6858000"/>
              <a:gd name="connsiteX17" fmla="*/ 4945956 w 6271266"/>
              <a:gd name="connsiteY17" fmla="*/ 6838320 h 6858000"/>
              <a:gd name="connsiteX18" fmla="*/ 4962032 w 6271266"/>
              <a:gd name="connsiteY18" fmla="*/ 6858000 h 6858000"/>
              <a:gd name="connsiteX19" fmla="*/ 3154898 w 6271266"/>
              <a:gd name="connsiteY19" fmla="*/ 6858000 h 6858000"/>
              <a:gd name="connsiteX20" fmla="*/ 187507 w 6271266"/>
              <a:gd name="connsiteY20" fmla="*/ 3890609 h 6858000"/>
              <a:gd name="connsiteX21" fmla="*/ 0 w 6271266"/>
              <a:gd name="connsiteY21" fmla="*/ 3437925 h 6858000"/>
              <a:gd name="connsiteX22" fmla="*/ 855 w 6271266"/>
              <a:gd name="connsiteY22" fmla="*/ 3428992 h 6858000"/>
              <a:gd name="connsiteX23" fmla="*/ 2 w 6271266"/>
              <a:gd name="connsiteY23" fmla="*/ 3420075 h 6858000"/>
              <a:gd name="connsiteX24" fmla="*/ 187509 w 6271266"/>
              <a:gd name="connsiteY24" fmla="*/ 29673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271266" h="6858000">
                <a:moveTo>
                  <a:pt x="4764988" y="2884119"/>
                </a:moveTo>
                <a:cubicBezTo>
                  <a:pt x="5596882" y="2884119"/>
                  <a:pt x="6271266" y="3558503"/>
                  <a:pt x="6271266" y="4390397"/>
                </a:cubicBezTo>
                <a:cubicBezTo>
                  <a:pt x="6271266" y="5222292"/>
                  <a:pt x="5596882" y="5896676"/>
                  <a:pt x="4764988" y="5896676"/>
                </a:cubicBezTo>
                <a:cubicBezTo>
                  <a:pt x="3933094" y="5896676"/>
                  <a:pt x="3258710" y="5222292"/>
                  <a:pt x="3258710" y="4390397"/>
                </a:cubicBezTo>
                <a:cubicBezTo>
                  <a:pt x="3258710" y="3558503"/>
                  <a:pt x="3933094" y="2884119"/>
                  <a:pt x="4764988" y="2884119"/>
                </a:cubicBezTo>
                <a:close/>
                <a:moveTo>
                  <a:pt x="5047694" y="329980"/>
                </a:moveTo>
                <a:cubicBezTo>
                  <a:pt x="5211534" y="329980"/>
                  <a:pt x="5375374" y="392482"/>
                  <a:pt x="5500378" y="517488"/>
                </a:cubicBezTo>
                <a:cubicBezTo>
                  <a:pt x="5750389" y="767499"/>
                  <a:pt x="5750389" y="1172845"/>
                  <a:pt x="5500378" y="1422856"/>
                </a:cubicBezTo>
                <a:lnTo>
                  <a:pt x="3180376" y="3742857"/>
                </a:lnTo>
                <a:cubicBezTo>
                  <a:pt x="2930366" y="3992868"/>
                  <a:pt x="2525020" y="3992868"/>
                  <a:pt x="2275009" y="3742857"/>
                </a:cubicBezTo>
                <a:cubicBezTo>
                  <a:pt x="2024999" y="3492847"/>
                  <a:pt x="2024999" y="3087499"/>
                  <a:pt x="2275009" y="2837488"/>
                </a:cubicBezTo>
                <a:lnTo>
                  <a:pt x="4595010" y="517488"/>
                </a:lnTo>
                <a:cubicBezTo>
                  <a:pt x="4720015" y="392482"/>
                  <a:pt x="4883856" y="329980"/>
                  <a:pt x="5047694" y="329980"/>
                </a:cubicBezTo>
                <a:close/>
                <a:moveTo>
                  <a:pt x="3154901" y="0"/>
                </a:moveTo>
                <a:lnTo>
                  <a:pt x="4962033" y="0"/>
                </a:lnTo>
                <a:lnTo>
                  <a:pt x="4945958" y="19680"/>
                </a:lnTo>
                <a:lnTo>
                  <a:pt x="1536636" y="3429002"/>
                </a:lnTo>
                <a:lnTo>
                  <a:pt x="4945956" y="6838320"/>
                </a:lnTo>
                <a:lnTo>
                  <a:pt x="4962032" y="6858000"/>
                </a:lnTo>
                <a:lnTo>
                  <a:pt x="3154898" y="6858000"/>
                </a:lnTo>
                <a:lnTo>
                  <a:pt x="187507" y="3890609"/>
                </a:lnTo>
                <a:cubicBezTo>
                  <a:pt x="62503" y="3765605"/>
                  <a:pt x="0" y="3601764"/>
                  <a:pt x="0" y="3437925"/>
                </a:cubicBezTo>
                <a:lnTo>
                  <a:pt x="855" y="3428992"/>
                </a:lnTo>
                <a:lnTo>
                  <a:pt x="2" y="3420075"/>
                </a:lnTo>
                <a:cubicBezTo>
                  <a:pt x="2" y="3256236"/>
                  <a:pt x="62504" y="3092398"/>
                  <a:pt x="187509" y="2967391"/>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13127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1" y="380027"/>
            <a:ext cx="3833349" cy="6097946"/>
          </a:xfrm>
          <a:custGeom>
            <a:avLst/>
            <a:gdLst>
              <a:gd name="connsiteX0" fmla="*/ 784376 w 3833349"/>
              <a:gd name="connsiteY0" fmla="*/ 0 h 6097946"/>
              <a:gd name="connsiteX1" fmla="*/ 3833349 w 3833349"/>
              <a:gd name="connsiteY1" fmla="*/ 3048973 h 6097946"/>
              <a:gd name="connsiteX2" fmla="*/ 784376 w 3833349"/>
              <a:gd name="connsiteY2" fmla="*/ 6097946 h 6097946"/>
              <a:gd name="connsiteX3" fmla="*/ 0 w 3833349"/>
              <a:gd name="connsiteY3" fmla="*/ 5313570 h 6097946"/>
              <a:gd name="connsiteX4" fmla="*/ 0 w 3833349"/>
              <a:gd name="connsiteY4" fmla="*/ 784375 h 6097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3349" h="6097946">
                <a:moveTo>
                  <a:pt x="784376" y="0"/>
                </a:moveTo>
                <a:lnTo>
                  <a:pt x="3833349" y="3048973"/>
                </a:lnTo>
                <a:lnTo>
                  <a:pt x="784376" y="6097946"/>
                </a:lnTo>
                <a:lnTo>
                  <a:pt x="0" y="5313570"/>
                </a:lnTo>
                <a:lnTo>
                  <a:pt x="0" y="784375"/>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2137377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1" y="0"/>
            <a:ext cx="12191999" cy="3429000"/>
          </a:xfrm>
          <a:custGeom>
            <a:avLst/>
            <a:gdLst>
              <a:gd name="connsiteX0" fmla="*/ 0 w 12191999"/>
              <a:gd name="connsiteY0" fmla="*/ 0 h 3429000"/>
              <a:gd name="connsiteX1" fmla="*/ 12191999 w 12191999"/>
              <a:gd name="connsiteY1" fmla="*/ 0 h 3429000"/>
              <a:gd name="connsiteX2" fmla="*/ 12191999 w 12191999"/>
              <a:gd name="connsiteY2" fmla="*/ 2495548 h 3429000"/>
              <a:gd name="connsiteX3" fmla="*/ 12190067 w 12191999"/>
              <a:gd name="connsiteY3" fmla="*/ 2494181 h 3429000"/>
              <a:gd name="connsiteX4" fmla="*/ 12191999 w 12191999"/>
              <a:gd name="connsiteY4" fmla="*/ 2500013 h 3429000"/>
              <a:gd name="connsiteX5" fmla="*/ 6095999 w 12191999"/>
              <a:gd name="connsiteY5" fmla="*/ 3429000 h 3429000"/>
              <a:gd name="connsiteX6" fmla="*/ 31472 w 12191999"/>
              <a:gd name="connsiteY6" fmla="*/ 2594997 h 3429000"/>
              <a:gd name="connsiteX7" fmla="*/ 0 w 12191999"/>
              <a:gd name="connsiteY7" fmla="*/ 2500016 h 3429000"/>
              <a:gd name="connsiteX8" fmla="*/ 0 w 12191999"/>
              <a:gd name="connsiteY8" fmla="*/ 2500010 h 3429000"/>
              <a:gd name="connsiteX9" fmla="*/ 1931 w 12191999"/>
              <a:gd name="connsiteY9" fmla="*/ 2494182 h 3429000"/>
              <a:gd name="connsiteX10" fmla="*/ 0 w 12191999"/>
              <a:gd name="connsiteY10" fmla="*/ 2495548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9" h="3429000">
                <a:moveTo>
                  <a:pt x="0" y="0"/>
                </a:moveTo>
                <a:lnTo>
                  <a:pt x="12191999" y="0"/>
                </a:lnTo>
                <a:lnTo>
                  <a:pt x="12191999" y="2495548"/>
                </a:lnTo>
                <a:lnTo>
                  <a:pt x="12190067" y="2494181"/>
                </a:lnTo>
                <a:lnTo>
                  <a:pt x="12191999" y="2500013"/>
                </a:lnTo>
                <a:cubicBezTo>
                  <a:pt x="12191999" y="3013078"/>
                  <a:pt x="9462727" y="3429000"/>
                  <a:pt x="6095999" y="3429000"/>
                </a:cubicBezTo>
                <a:cubicBezTo>
                  <a:pt x="2939692" y="3429000"/>
                  <a:pt x="343648" y="3063444"/>
                  <a:pt x="31472" y="2594997"/>
                </a:cubicBezTo>
                <a:lnTo>
                  <a:pt x="0" y="2500016"/>
                </a:lnTo>
                <a:lnTo>
                  <a:pt x="0" y="2500010"/>
                </a:lnTo>
                <a:lnTo>
                  <a:pt x="1931" y="2494182"/>
                </a:lnTo>
                <a:lnTo>
                  <a:pt x="0" y="2495548"/>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2193867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2314575" y="2714625"/>
            <a:ext cx="1657350" cy="1657350"/>
          </a:xfrm>
          <a:custGeom>
            <a:avLst/>
            <a:gdLst>
              <a:gd name="connsiteX0" fmla="*/ 0 w 1657350"/>
              <a:gd name="connsiteY0" fmla="*/ 0 h 1657350"/>
              <a:gd name="connsiteX1" fmla="*/ 1657350 w 1657350"/>
              <a:gd name="connsiteY1" fmla="*/ 0 h 1657350"/>
              <a:gd name="connsiteX2" fmla="*/ 1657350 w 1657350"/>
              <a:gd name="connsiteY2" fmla="*/ 1657350 h 1657350"/>
              <a:gd name="connsiteX3" fmla="*/ 0 w 1657350"/>
              <a:gd name="connsiteY3" fmla="*/ 1657350 h 1657350"/>
            </a:gdLst>
            <a:ahLst/>
            <a:cxnLst>
              <a:cxn ang="0">
                <a:pos x="connsiteX0" y="connsiteY0"/>
              </a:cxn>
              <a:cxn ang="0">
                <a:pos x="connsiteX1" y="connsiteY1"/>
              </a:cxn>
              <a:cxn ang="0">
                <a:pos x="connsiteX2" y="connsiteY2"/>
              </a:cxn>
              <a:cxn ang="0">
                <a:pos x="connsiteX3" y="connsiteY3"/>
              </a:cxn>
            </a:cxnLst>
            <a:rect l="l" t="t" r="r" b="b"/>
            <a:pathLst>
              <a:path w="1657350" h="1657350">
                <a:moveTo>
                  <a:pt x="0" y="0"/>
                </a:moveTo>
                <a:lnTo>
                  <a:pt x="1657350" y="0"/>
                </a:lnTo>
                <a:lnTo>
                  <a:pt x="1657350" y="1657350"/>
                </a:lnTo>
                <a:lnTo>
                  <a:pt x="0" y="165735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4" name="Picture Placeholder 13"/>
          <p:cNvSpPr>
            <a:spLocks noGrp="1"/>
          </p:cNvSpPr>
          <p:nvPr>
            <p:ph type="pic" sz="quarter" idx="13"/>
          </p:nvPr>
        </p:nvSpPr>
        <p:spPr>
          <a:xfrm>
            <a:off x="8220075" y="2714625"/>
            <a:ext cx="1657350" cy="1657350"/>
          </a:xfrm>
          <a:custGeom>
            <a:avLst/>
            <a:gdLst>
              <a:gd name="connsiteX0" fmla="*/ 0 w 1657350"/>
              <a:gd name="connsiteY0" fmla="*/ 0 h 1657350"/>
              <a:gd name="connsiteX1" fmla="*/ 1657350 w 1657350"/>
              <a:gd name="connsiteY1" fmla="*/ 0 h 1657350"/>
              <a:gd name="connsiteX2" fmla="*/ 1657350 w 1657350"/>
              <a:gd name="connsiteY2" fmla="*/ 1657350 h 1657350"/>
              <a:gd name="connsiteX3" fmla="*/ 0 w 1657350"/>
              <a:gd name="connsiteY3" fmla="*/ 1657350 h 1657350"/>
            </a:gdLst>
            <a:ahLst/>
            <a:cxnLst>
              <a:cxn ang="0">
                <a:pos x="connsiteX0" y="connsiteY0"/>
              </a:cxn>
              <a:cxn ang="0">
                <a:pos x="connsiteX1" y="connsiteY1"/>
              </a:cxn>
              <a:cxn ang="0">
                <a:pos x="connsiteX2" y="connsiteY2"/>
              </a:cxn>
              <a:cxn ang="0">
                <a:pos x="connsiteX3" y="connsiteY3"/>
              </a:cxn>
            </a:cxnLst>
            <a:rect l="l" t="t" r="r" b="b"/>
            <a:pathLst>
              <a:path w="1657350" h="1657350">
                <a:moveTo>
                  <a:pt x="0" y="0"/>
                </a:moveTo>
                <a:lnTo>
                  <a:pt x="1657350" y="0"/>
                </a:lnTo>
                <a:lnTo>
                  <a:pt x="1657350" y="1657350"/>
                </a:lnTo>
                <a:lnTo>
                  <a:pt x="0" y="165735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3" name="Picture Placeholder 12"/>
          <p:cNvSpPr>
            <a:spLocks noGrp="1"/>
          </p:cNvSpPr>
          <p:nvPr>
            <p:ph type="pic" sz="quarter" idx="14"/>
          </p:nvPr>
        </p:nvSpPr>
        <p:spPr>
          <a:xfrm>
            <a:off x="4772025" y="2219325"/>
            <a:ext cx="2647950" cy="2647950"/>
          </a:xfrm>
          <a:custGeom>
            <a:avLst/>
            <a:gdLst>
              <a:gd name="connsiteX0" fmla="*/ 0 w 2647950"/>
              <a:gd name="connsiteY0" fmla="*/ 0 h 2647950"/>
              <a:gd name="connsiteX1" fmla="*/ 2647950 w 2647950"/>
              <a:gd name="connsiteY1" fmla="*/ 0 h 2647950"/>
              <a:gd name="connsiteX2" fmla="*/ 2647950 w 2647950"/>
              <a:gd name="connsiteY2" fmla="*/ 2647950 h 2647950"/>
              <a:gd name="connsiteX3" fmla="*/ 0 w 2647950"/>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2647950" h="2647950">
                <a:moveTo>
                  <a:pt x="0" y="0"/>
                </a:moveTo>
                <a:lnTo>
                  <a:pt x="2647950" y="0"/>
                </a:lnTo>
                <a:lnTo>
                  <a:pt x="2647950" y="2647950"/>
                </a:lnTo>
                <a:lnTo>
                  <a:pt x="0" y="2647950"/>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2124958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7023160" y="57150"/>
            <a:ext cx="5168840" cy="6158142"/>
          </a:xfrm>
          <a:custGeom>
            <a:avLst/>
            <a:gdLst>
              <a:gd name="connsiteX0" fmla="*/ 3725765 w 5168840"/>
              <a:gd name="connsiteY0" fmla="*/ 1293392 h 6158142"/>
              <a:gd name="connsiteX1" fmla="*/ 5085729 w 5168840"/>
              <a:gd name="connsiteY1" fmla="*/ 1708803 h 6158142"/>
              <a:gd name="connsiteX2" fmla="*/ 5168840 w 5168840"/>
              <a:gd name="connsiteY2" fmla="*/ 1770953 h 6158142"/>
              <a:gd name="connsiteX3" fmla="*/ 5168840 w 5168840"/>
              <a:gd name="connsiteY3" fmla="*/ 5680582 h 6158142"/>
              <a:gd name="connsiteX4" fmla="*/ 5085729 w 5168840"/>
              <a:gd name="connsiteY4" fmla="*/ 5742731 h 6158142"/>
              <a:gd name="connsiteX5" fmla="*/ 3725765 w 5168840"/>
              <a:gd name="connsiteY5" fmla="*/ 6158142 h 6158142"/>
              <a:gd name="connsiteX6" fmla="*/ 1293390 w 5168840"/>
              <a:gd name="connsiteY6" fmla="*/ 3725767 h 6158142"/>
              <a:gd name="connsiteX7" fmla="*/ 3725765 w 5168840"/>
              <a:gd name="connsiteY7" fmla="*/ 1293392 h 6158142"/>
              <a:gd name="connsiteX8" fmla="*/ 3725768 w 5168840"/>
              <a:gd name="connsiteY8" fmla="*/ 0 h 6158142"/>
              <a:gd name="connsiteX9" fmla="*/ 5091913 w 5168840"/>
              <a:gd name="connsiteY9" fmla="*/ 258433 h 6158142"/>
              <a:gd name="connsiteX10" fmla="*/ 5168840 w 5168840"/>
              <a:gd name="connsiteY10" fmla="*/ 292081 h 6158142"/>
              <a:gd name="connsiteX11" fmla="*/ 5168840 w 5168840"/>
              <a:gd name="connsiteY11" fmla="*/ 1524466 h 6158142"/>
              <a:gd name="connsiteX12" fmla="*/ 4980945 w 5168840"/>
              <a:gd name="connsiteY12" fmla="*/ 1410316 h 6158142"/>
              <a:gd name="connsiteX13" fmla="*/ 3725768 w 5168840"/>
              <a:gd name="connsiteY13" fmla="*/ 1092493 h 6158142"/>
              <a:gd name="connsiteX14" fmla="*/ 1092493 w 5168840"/>
              <a:gd name="connsiteY14" fmla="*/ 3725768 h 6158142"/>
              <a:gd name="connsiteX15" fmla="*/ 1410316 w 5168840"/>
              <a:gd name="connsiteY15" fmla="*/ 4980943 h 6158142"/>
              <a:gd name="connsiteX16" fmla="*/ 1538034 w 5168840"/>
              <a:gd name="connsiteY16" fmla="*/ 5191174 h 6158142"/>
              <a:gd name="connsiteX17" fmla="*/ 1537732 w 5168840"/>
              <a:gd name="connsiteY17" fmla="*/ 5191476 h 6158142"/>
              <a:gd name="connsiteX18" fmla="*/ 1585265 w 5168840"/>
              <a:gd name="connsiteY18" fmla="*/ 5249087 h 6158142"/>
              <a:gd name="connsiteX19" fmla="*/ 1679688 w 5168840"/>
              <a:gd name="connsiteY19" fmla="*/ 5558211 h 6158142"/>
              <a:gd name="connsiteX20" fmla="*/ 1126802 w 5168840"/>
              <a:gd name="connsiteY20" fmla="*/ 6111097 h 6158142"/>
              <a:gd name="connsiteX21" fmla="*/ 817677 w 5168840"/>
              <a:gd name="connsiteY21" fmla="*/ 6016674 h 6158142"/>
              <a:gd name="connsiteX22" fmla="*/ 760069 w 5168840"/>
              <a:gd name="connsiteY22" fmla="*/ 5969141 h 6158142"/>
              <a:gd name="connsiteX23" fmla="*/ 757823 w 5168840"/>
              <a:gd name="connsiteY23" fmla="*/ 5971385 h 6158142"/>
              <a:gd name="connsiteX24" fmla="*/ 749824 w 5168840"/>
              <a:gd name="connsiteY24" fmla="*/ 5960690 h 6158142"/>
              <a:gd name="connsiteX25" fmla="*/ 735853 w 5168840"/>
              <a:gd name="connsiteY25" fmla="*/ 5949162 h 6158142"/>
              <a:gd name="connsiteX26" fmla="*/ 668340 w 5168840"/>
              <a:gd name="connsiteY26" fmla="*/ 5867335 h 6158142"/>
              <a:gd name="connsiteX27" fmla="*/ 637431 w 5168840"/>
              <a:gd name="connsiteY27" fmla="*/ 5810389 h 6158142"/>
              <a:gd name="connsiteX28" fmla="*/ 636303 w 5168840"/>
              <a:gd name="connsiteY28" fmla="*/ 5808881 h 6158142"/>
              <a:gd name="connsiteX29" fmla="*/ 0 w 5168840"/>
              <a:gd name="connsiteY29" fmla="*/ 3725768 h 6158142"/>
              <a:gd name="connsiteX30" fmla="*/ 3725768 w 5168840"/>
              <a:gd name="connsiteY30" fmla="*/ 0 h 6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68840" h="6158142">
                <a:moveTo>
                  <a:pt x="3725765" y="1293392"/>
                </a:moveTo>
                <a:cubicBezTo>
                  <a:pt x="4229527" y="1293392"/>
                  <a:pt x="4697520" y="1446534"/>
                  <a:pt x="5085729" y="1708803"/>
                </a:cubicBezTo>
                <a:lnTo>
                  <a:pt x="5168840" y="1770953"/>
                </a:lnTo>
                <a:lnTo>
                  <a:pt x="5168840" y="5680582"/>
                </a:lnTo>
                <a:lnTo>
                  <a:pt x="5085729" y="5742731"/>
                </a:lnTo>
                <a:cubicBezTo>
                  <a:pt x="4697520" y="6005000"/>
                  <a:pt x="4229527" y="6158142"/>
                  <a:pt x="3725765" y="6158142"/>
                </a:cubicBezTo>
                <a:cubicBezTo>
                  <a:pt x="2382401" y="6158142"/>
                  <a:pt x="1293390" y="5069131"/>
                  <a:pt x="1293390" y="3725767"/>
                </a:cubicBezTo>
                <a:cubicBezTo>
                  <a:pt x="1293390" y="2382403"/>
                  <a:pt x="2382401" y="1293392"/>
                  <a:pt x="3725765" y="1293392"/>
                </a:cubicBezTo>
                <a:close/>
                <a:moveTo>
                  <a:pt x="3725768" y="0"/>
                </a:moveTo>
                <a:cubicBezTo>
                  <a:pt x="4208037" y="0"/>
                  <a:pt x="4668906" y="91631"/>
                  <a:pt x="5091913" y="258433"/>
                </a:cubicBezTo>
                <a:lnTo>
                  <a:pt x="5168840" y="292081"/>
                </a:lnTo>
                <a:lnTo>
                  <a:pt x="5168840" y="1524466"/>
                </a:lnTo>
                <a:lnTo>
                  <a:pt x="4980945" y="1410316"/>
                </a:lnTo>
                <a:cubicBezTo>
                  <a:pt x="4607827" y="1207625"/>
                  <a:pt x="4180243" y="1092493"/>
                  <a:pt x="3725768" y="1092493"/>
                </a:cubicBezTo>
                <a:cubicBezTo>
                  <a:pt x="2271451" y="1092493"/>
                  <a:pt x="1092493" y="2271451"/>
                  <a:pt x="1092493" y="3725768"/>
                </a:cubicBezTo>
                <a:cubicBezTo>
                  <a:pt x="1092493" y="4180243"/>
                  <a:pt x="1207625" y="4607827"/>
                  <a:pt x="1410316" y="4980943"/>
                </a:cubicBezTo>
                <a:lnTo>
                  <a:pt x="1538034" y="5191174"/>
                </a:lnTo>
                <a:lnTo>
                  <a:pt x="1537732" y="5191476"/>
                </a:lnTo>
                <a:lnTo>
                  <a:pt x="1585265" y="5249087"/>
                </a:lnTo>
                <a:cubicBezTo>
                  <a:pt x="1644879" y="5337328"/>
                  <a:pt x="1679688" y="5443705"/>
                  <a:pt x="1679688" y="5558211"/>
                </a:cubicBezTo>
                <a:cubicBezTo>
                  <a:pt x="1679688" y="5863562"/>
                  <a:pt x="1432153" y="6111097"/>
                  <a:pt x="1126802" y="6111097"/>
                </a:cubicBezTo>
                <a:cubicBezTo>
                  <a:pt x="1012296" y="6111097"/>
                  <a:pt x="905919" y="6076288"/>
                  <a:pt x="817677" y="6016674"/>
                </a:cubicBezTo>
                <a:lnTo>
                  <a:pt x="760069" y="5969141"/>
                </a:lnTo>
                <a:lnTo>
                  <a:pt x="757823" y="5971385"/>
                </a:lnTo>
                <a:lnTo>
                  <a:pt x="749824" y="5960690"/>
                </a:lnTo>
                <a:lnTo>
                  <a:pt x="735853" y="5949162"/>
                </a:lnTo>
                <a:cubicBezTo>
                  <a:pt x="710840" y="5924148"/>
                  <a:pt x="688212" y="5896749"/>
                  <a:pt x="668340" y="5867335"/>
                </a:cubicBezTo>
                <a:lnTo>
                  <a:pt x="637431" y="5810389"/>
                </a:lnTo>
                <a:lnTo>
                  <a:pt x="636303" y="5808881"/>
                </a:lnTo>
                <a:cubicBezTo>
                  <a:pt x="234575" y="5214244"/>
                  <a:pt x="0" y="4497400"/>
                  <a:pt x="0" y="3725768"/>
                </a:cubicBezTo>
                <a:cubicBezTo>
                  <a:pt x="0" y="1668084"/>
                  <a:pt x="1668084" y="0"/>
                  <a:pt x="3725768" y="0"/>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09348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5334000" y="2445871"/>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2" name="Picture Placeholder 11"/>
          <p:cNvSpPr>
            <a:spLocks noGrp="1"/>
          </p:cNvSpPr>
          <p:nvPr>
            <p:ph type="pic" sz="quarter" idx="14"/>
          </p:nvPr>
        </p:nvSpPr>
        <p:spPr>
          <a:xfrm>
            <a:off x="8766629" y="2445871"/>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0" name="Picture Placeholder 9"/>
          <p:cNvSpPr>
            <a:spLocks noGrp="1"/>
          </p:cNvSpPr>
          <p:nvPr>
            <p:ph type="pic" sz="quarter" idx="12"/>
          </p:nvPr>
        </p:nvSpPr>
        <p:spPr>
          <a:xfrm>
            <a:off x="1901371" y="2445871"/>
            <a:ext cx="1524000" cy="1524000"/>
          </a:xfrm>
          <a:custGeom>
            <a:avLst/>
            <a:gdLst>
              <a:gd name="connsiteX0" fmla="*/ 762000 w 1524000"/>
              <a:gd name="connsiteY0" fmla="*/ 0 h 1524000"/>
              <a:gd name="connsiteX1" fmla="*/ 1524000 w 1524000"/>
              <a:gd name="connsiteY1" fmla="*/ 762000 h 1524000"/>
              <a:gd name="connsiteX2" fmla="*/ 762000 w 1524000"/>
              <a:gd name="connsiteY2" fmla="*/ 1524000 h 1524000"/>
              <a:gd name="connsiteX3" fmla="*/ 0 w 1524000"/>
              <a:gd name="connsiteY3" fmla="*/ 762000 h 1524000"/>
              <a:gd name="connsiteX4" fmla="*/ 762000 w 1524000"/>
              <a:gd name="connsiteY4" fmla="*/ 0 h 152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524000">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372792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4307114" y="1573249"/>
            <a:ext cx="2307771" cy="2307771"/>
          </a:xfrm>
          <a:custGeom>
            <a:avLst/>
            <a:gdLst>
              <a:gd name="connsiteX0" fmla="*/ 0 w 2307771"/>
              <a:gd name="connsiteY0" fmla="*/ 0 h 2307771"/>
              <a:gd name="connsiteX1" fmla="*/ 2307771 w 2307771"/>
              <a:gd name="connsiteY1" fmla="*/ 0 h 2307771"/>
              <a:gd name="connsiteX2" fmla="*/ 2307771 w 2307771"/>
              <a:gd name="connsiteY2" fmla="*/ 2307771 h 2307771"/>
              <a:gd name="connsiteX3" fmla="*/ 0 w 2307771"/>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2307771" h="2307771">
                <a:moveTo>
                  <a:pt x="0" y="0"/>
                </a:moveTo>
                <a:lnTo>
                  <a:pt x="2307771" y="0"/>
                </a:lnTo>
                <a:lnTo>
                  <a:pt x="2307771" y="2307771"/>
                </a:lnTo>
                <a:lnTo>
                  <a:pt x="0" y="2307771"/>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3" name="Picture Placeholder 12"/>
          <p:cNvSpPr>
            <a:spLocks noGrp="1"/>
          </p:cNvSpPr>
          <p:nvPr>
            <p:ph type="pic" sz="quarter" idx="13"/>
          </p:nvPr>
        </p:nvSpPr>
        <p:spPr>
          <a:xfrm>
            <a:off x="1746601" y="1573249"/>
            <a:ext cx="2307771" cy="2307771"/>
          </a:xfrm>
          <a:custGeom>
            <a:avLst/>
            <a:gdLst>
              <a:gd name="connsiteX0" fmla="*/ 0 w 2307771"/>
              <a:gd name="connsiteY0" fmla="*/ 0 h 2307771"/>
              <a:gd name="connsiteX1" fmla="*/ 2307771 w 2307771"/>
              <a:gd name="connsiteY1" fmla="*/ 0 h 2307771"/>
              <a:gd name="connsiteX2" fmla="*/ 2307771 w 2307771"/>
              <a:gd name="connsiteY2" fmla="*/ 2307771 h 2307771"/>
              <a:gd name="connsiteX3" fmla="*/ 0 w 2307771"/>
              <a:gd name="connsiteY3" fmla="*/ 2307771 h 2307771"/>
            </a:gdLst>
            <a:ahLst/>
            <a:cxnLst>
              <a:cxn ang="0">
                <a:pos x="connsiteX0" y="connsiteY0"/>
              </a:cxn>
              <a:cxn ang="0">
                <a:pos x="connsiteX1" y="connsiteY1"/>
              </a:cxn>
              <a:cxn ang="0">
                <a:pos x="connsiteX2" y="connsiteY2"/>
              </a:cxn>
              <a:cxn ang="0">
                <a:pos x="connsiteX3" y="connsiteY3"/>
              </a:cxn>
            </a:cxnLst>
            <a:rect l="l" t="t" r="r" b="b"/>
            <a:pathLst>
              <a:path w="2307771" h="2307771">
                <a:moveTo>
                  <a:pt x="0" y="0"/>
                </a:moveTo>
                <a:lnTo>
                  <a:pt x="2307771" y="0"/>
                </a:lnTo>
                <a:lnTo>
                  <a:pt x="2307771" y="2307771"/>
                </a:lnTo>
                <a:lnTo>
                  <a:pt x="0" y="2307771"/>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
        <p:nvSpPr>
          <p:cNvPr id="12" name="Picture Placeholder 11"/>
          <p:cNvSpPr>
            <a:spLocks noGrp="1"/>
          </p:cNvSpPr>
          <p:nvPr>
            <p:ph type="pic" sz="quarter" idx="14"/>
          </p:nvPr>
        </p:nvSpPr>
        <p:spPr>
          <a:xfrm>
            <a:off x="1" y="1573249"/>
            <a:ext cx="1493859" cy="4058658"/>
          </a:xfrm>
          <a:custGeom>
            <a:avLst/>
            <a:gdLst>
              <a:gd name="connsiteX0" fmla="*/ 0 w 1493859"/>
              <a:gd name="connsiteY0" fmla="*/ 0 h 4058658"/>
              <a:gd name="connsiteX1" fmla="*/ 1493859 w 1493859"/>
              <a:gd name="connsiteY1" fmla="*/ 0 h 4058658"/>
              <a:gd name="connsiteX2" fmla="*/ 1493859 w 1493859"/>
              <a:gd name="connsiteY2" fmla="*/ 4058658 h 4058658"/>
              <a:gd name="connsiteX3" fmla="*/ 0 w 1493859"/>
              <a:gd name="connsiteY3" fmla="*/ 4058658 h 4058658"/>
            </a:gdLst>
            <a:ahLst/>
            <a:cxnLst>
              <a:cxn ang="0">
                <a:pos x="connsiteX0" y="connsiteY0"/>
              </a:cxn>
              <a:cxn ang="0">
                <a:pos x="connsiteX1" y="connsiteY1"/>
              </a:cxn>
              <a:cxn ang="0">
                <a:pos x="connsiteX2" y="connsiteY2"/>
              </a:cxn>
              <a:cxn ang="0">
                <a:pos x="connsiteX3" y="connsiteY3"/>
              </a:cxn>
            </a:cxnLst>
            <a:rect l="l" t="t" r="r" b="b"/>
            <a:pathLst>
              <a:path w="1493859" h="4058658">
                <a:moveTo>
                  <a:pt x="0" y="0"/>
                </a:moveTo>
                <a:lnTo>
                  <a:pt x="1493859" y="0"/>
                </a:lnTo>
                <a:lnTo>
                  <a:pt x="1493859" y="4058658"/>
                </a:lnTo>
                <a:lnTo>
                  <a:pt x="0" y="4058658"/>
                </a:lnTo>
                <a:close/>
              </a:path>
            </a:pathLst>
          </a:custGeom>
          <a:pattFill prst="solidDmnd">
            <a:fgClr>
              <a:schemeClr val="bg1">
                <a:lumMod val="85000"/>
              </a:schemeClr>
            </a:fgClr>
            <a:bgClr>
              <a:schemeClr val="bg1"/>
            </a:bgClr>
          </a:pattFill>
        </p:spPr>
        <p:txBody>
          <a:bodyPr wrap="square" anchor="ctr">
            <a:noAutofit/>
          </a:bodyPr>
          <a:lstStyle>
            <a:lvl1pPr algn="ctr">
              <a:defRPr sz="1100"/>
            </a:lvl1pPr>
          </a:lstStyle>
          <a:p>
            <a:endParaRPr lang="en-US" dirty="0"/>
          </a:p>
        </p:txBody>
      </p:sp>
    </p:spTree>
    <p:extLst>
      <p:ext uri="{BB962C8B-B14F-4D97-AF65-F5344CB8AC3E}">
        <p14:creationId xmlns:p14="http://schemas.microsoft.com/office/powerpoint/2010/main" val="57050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EF285B-45C5-4720-B052-BFEBF5E5D174}" type="datetimeFigureOut">
              <a:rPr lang="en-US" smtClean="0"/>
              <a:t>6/11/2022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C6FDD9-D6EB-4130-B6DB-C8845166511A}" type="slidenum">
              <a:rPr lang="en-US" smtClean="0"/>
              <a:t>‹N°›</a:t>
            </a:fld>
            <a:endParaRPr lang="en-US"/>
          </a:p>
        </p:txBody>
      </p:sp>
    </p:spTree>
    <p:extLst>
      <p:ext uri="{BB962C8B-B14F-4D97-AF65-F5344CB8AC3E}">
        <p14:creationId xmlns:p14="http://schemas.microsoft.com/office/powerpoint/2010/main" val="3408344059"/>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4" r:id="rId4"/>
    <p:sldLayoutId id="2147483675" r:id="rId5"/>
    <p:sldLayoutId id="2147483676" r:id="rId6"/>
    <p:sldLayoutId id="2147483677" r:id="rId7"/>
    <p:sldLayoutId id="2147483658" r:id="rId8"/>
    <p:sldLayoutId id="2147483659" r:id="rId9"/>
    <p:sldLayoutId id="2147483660" r:id="rId10"/>
    <p:sldLayoutId id="2147483661" r:id="rId11"/>
    <p:sldLayoutId id="2147483678" r:id="rId12"/>
    <p:sldLayoutId id="2147483679" r:id="rId13"/>
    <p:sldLayoutId id="2147483662" r:id="rId14"/>
    <p:sldLayoutId id="2147483680" r:id="rId15"/>
    <p:sldLayoutId id="2147483681" r:id="rId16"/>
    <p:sldLayoutId id="2147483682" r:id="rId17"/>
    <p:sldLayoutId id="2147483683" r:id="rId18"/>
    <p:sldLayoutId id="2147483684" r:id="rId19"/>
    <p:sldLayoutId id="2147483663" r:id="rId20"/>
    <p:sldLayoutId id="2147483664" r:id="rId21"/>
    <p:sldLayoutId id="2147483665" r:id="rId22"/>
    <p:sldLayoutId id="2147483666" r:id="rId23"/>
    <p:sldLayoutId id="2147483667" r:id="rId24"/>
    <p:sldLayoutId id="2147483668" r:id="rId25"/>
    <p:sldLayoutId id="2147483669" r:id="rId26"/>
    <p:sldLayoutId id="2147483670" r:id="rId27"/>
    <p:sldLayoutId id="2147483671" r:id="rId28"/>
    <p:sldLayoutId id="2147483672" r:id="rId29"/>
    <p:sldLayoutId id="2147483673"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rot="7200000">
            <a:off x="3104739" y="-597236"/>
            <a:ext cx="2702610" cy="5485347"/>
          </a:xfrm>
          <a:custGeom>
            <a:avLst/>
            <a:gdLst>
              <a:gd name="connsiteX0" fmla="*/ 1622052 w 1693490"/>
              <a:gd name="connsiteY0" fmla="*/ 0 h 3437188"/>
              <a:gd name="connsiteX1" fmla="*/ 1693490 w 1693490"/>
              <a:gd name="connsiteY1" fmla="*/ 71438 h 3437188"/>
              <a:gd name="connsiteX2" fmla="*/ 1622052 w 1693490"/>
              <a:gd name="connsiteY2" fmla="*/ 142876 h 3437188"/>
              <a:gd name="connsiteX3" fmla="*/ 1612446 w 1693490"/>
              <a:gd name="connsiteY3" fmla="*/ 138897 h 3437188"/>
              <a:gd name="connsiteX4" fmla="*/ 1612446 w 1693490"/>
              <a:gd name="connsiteY4" fmla="*/ 142944 h 3437188"/>
              <a:gd name="connsiteX5" fmla="*/ 1562347 w 1693490"/>
              <a:gd name="connsiteY5" fmla="*/ 145474 h 3437188"/>
              <a:gd name="connsiteX6" fmla="*/ 142741 w 1693490"/>
              <a:gd name="connsiteY6" fmla="*/ 1718593 h 3437188"/>
              <a:gd name="connsiteX7" fmla="*/ 1562347 w 1693490"/>
              <a:gd name="connsiteY7" fmla="*/ 3291712 h 3437188"/>
              <a:gd name="connsiteX8" fmla="*/ 1612446 w 1693490"/>
              <a:gd name="connsiteY8" fmla="*/ 3294242 h 3437188"/>
              <a:gd name="connsiteX9" fmla="*/ 1612446 w 1693490"/>
              <a:gd name="connsiteY9" fmla="*/ 3298291 h 3437188"/>
              <a:gd name="connsiteX10" fmla="*/ 1622052 w 1693490"/>
              <a:gd name="connsiteY10" fmla="*/ 3294312 h 3437188"/>
              <a:gd name="connsiteX11" fmla="*/ 1693490 w 1693490"/>
              <a:gd name="connsiteY11" fmla="*/ 3365750 h 3437188"/>
              <a:gd name="connsiteX12" fmla="*/ 1622052 w 1693490"/>
              <a:gd name="connsiteY12" fmla="*/ 3437188 h 3437188"/>
              <a:gd name="connsiteX13" fmla="*/ 1612446 w 1693490"/>
              <a:gd name="connsiteY13" fmla="*/ 3433209 h 3437188"/>
              <a:gd name="connsiteX14" fmla="*/ 1612446 w 1693490"/>
              <a:gd name="connsiteY14" fmla="*/ 3436985 h 3437188"/>
              <a:gd name="connsiteX15" fmla="*/ 1547754 w 1693490"/>
              <a:gd name="connsiteY15" fmla="*/ 3433718 h 3437188"/>
              <a:gd name="connsiteX16" fmla="*/ 0 w 1693490"/>
              <a:gd name="connsiteY16" fmla="*/ 1718594 h 3437188"/>
              <a:gd name="connsiteX17" fmla="*/ 1547754 w 1693490"/>
              <a:gd name="connsiteY17" fmla="*/ 3470 h 3437188"/>
              <a:gd name="connsiteX18" fmla="*/ 1612446 w 1693490"/>
              <a:gd name="connsiteY18" fmla="*/ 203 h 3437188"/>
              <a:gd name="connsiteX19" fmla="*/ 1612446 w 1693490"/>
              <a:gd name="connsiteY19" fmla="*/ 3979 h 34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93490" h="3437188">
                <a:moveTo>
                  <a:pt x="1622052" y="0"/>
                </a:moveTo>
                <a:cubicBezTo>
                  <a:pt x="1661506" y="0"/>
                  <a:pt x="1693490" y="31984"/>
                  <a:pt x="1693490" y="71438"/>
                </a:cubicBezTo>
                <a:cubicBezTo>
                  <a:pt x="1693490" y="110892"/>
                  <a:pt x="1661506" y="142876"/>
                  <a:pt x="1622052" y="142876"/>
                </a:cubicBezTo>
                <a:lnTo>
                  <a:pt x="1612446" y="138897"/>
                </a:lnTo>
                <a:lnTo>
                  <a:pt x="1612446" y="142944"/>
                </a:lnTo>
                <a:lnTo>
                  <a:pt x="1562347" y="145474"/>
                </a:lnTo>
                <a:cubicBezTo>
                  <a:pt x="764976" y="226452"/>
                  <a:pt x="142741" y="899858"/>
                  <a:pt x="142741" y="1718593"/>
                </a:cubicBezTo>
                <a:cubicBezTo>
                  <a:pt x="142741" y="2537329"/>
                  <a:pt x="764976" y="3210735"/>
                  <a:pt x="1562347" y="3291712"/>
                </a:cubicBezTo>
                <a:lnTo>
                  <a:pt x="1612446" y="3294242"/>
                </a:lnTo>
                <a:lnTo>
                  <a:pt x="1612446" y="3298291"/>
                </a:lnTo>
                <a:lnTo>
                  <a:pt x="1622052" y="3294312"/>
                </a:lnTo>
                <a:cubicBezTo>
                  <a:pt x="1661506" y="3294312"/>
                  <a:pt x="1693490" y="3326296"/>
                  <a:pt x="1693490" y="3365750"/>
                </a:cubicBezTo>
                <a:cubicBezTo>
                  <a:pt x="1693490" y="3405204"/>
                  <a:pt x="1661506" y="3437188"/>
                  <a:pt x="1622052" y="3437188"/>
                </a:cubicBezTo>
                <a:lnTo>
                  <a:pt x="1612446" y="3433209"/>
                </a:lnTo>
                <a:lnTo>
                  <a:pt x="1612446" y="3436985"/>
                </a:lnTo>
                <a:lnTo>
                  <a:pt x="1547754" y="3433718"/>
                </a:lnTo>
                <a:cubicBezTo>
                  <a:pt x="678403" y="3345431"/>
                  <a:pt x="0" y="2611238"/>
                  <a:pt x="0" y="1718594"/>
                </a:cubicBezTo>
                <a:cubicBezTo>
                  <a:pt x="0" y="825951"/>
                  <a:pt x="678403" y="91757"/>
                  <a:pt x="1547754" y="3470"/>
                </a:cubicBezTo>
                <a:lnTo>
                  <a:pt x="1612446" y="203"/>
                </a:lnTo>
                <a:lnTo>
                  <a:pt x="1612446" y="39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7373572" y="2849149"/>
            <a:ext cx="3802901" cy="1350293"/>
            <a:chOff x="7373572" y="2996273"/>
            <a:chExt cx="3802901" cy="1350293"/>
          </a:xfrm>
        </p:grpSpPr>
        <p:sp>
          <p:nvSpPr>
            <p:cNvPr id="5" name="TextBox 4"/>
            <p:cNvSpPr txBox="1"/>
            <p:nvPr/>
          </p:nvSpPr>
          <p:spPr>
            <a:xfrm>
              <a:off x="7373572" y="2996273"/>
              <a:ext cx="2533066" cy="769441"/>
            </a:xfrm>
            <a:prstGeom prst="rect">
              <a:avLst/>
            </a:prstGeom>
            <a:noFill/>
          </p:spPr>
          <p:txBody>
            <a:bodyPr wrap="none" rtlCol="0">
              <a:spAutoFit/>
            </a:bodyPr>
            <a:lstStyle/>
            <a:p>
              <a:r>
                <a:rPr lang="en-US" sz="4400" b="1" dirty="0">
                  <a:solidFill>
                    <a:schemeClr val="tx1">
                      <a:lumMod val="85000"/>
                      <a:lumOff val="15000"/>
                    </a:schemeClr>
                  </a:solidFill>
                  <a:latin typeface="+mj-lt"/>
                </a:rPr>
                <a:t>Rapport</a:t>
              </a:r>
              <a:endParaRPr lang="en-US" sz="4400" b="1" dirty="0">
                <a:ln w="19050">
                  <a:solidFill>
                    <a:schemeClr val="accent1"/>
                  </a:solidFill>
                </a:ln>
                <a:solidFill>
                  <a:schemeClr val="accent1"/>
                </a:solidFill>
                <a:latin typeface="+mj-lt"/>
              </a:endParaRPr>
            </a:p>
          </p:txBody>
        </p:sp>
        <p:sp>
          <p:nvSpPr>
            <p:cNvPr id="6" name="TextBox 5"/>
            <p:cNvSpPr txBox="1"/>
            <p:nvPr/>
          </p:nvSpPr>
          <p:spPr>
            <a:xfrm>
              <a:off x="7373572" y="3638680"/>
              <a:ext cx="3802901" cy="707886"/>
            </a:xfrm>
            <a:prstGeom prst="rect">
              <a:avLst/>
            </a:prstGeom>
            <a:noFill/>
          </p:spPr>
          <p:txBody>
            <a:bodyPr wrap="none" rtlCol="0">
              <a:spAutoFit/>
            </a:bodyPr>
            <a:lstStyle/>
            <a:p>
              <a:r>
                <a:rPr lang="en-US" sz="4000" b="1" spc="300" dirty="0">
                  <a:solidFill>
                    <a:schemeClr val="accent1"/>
                  </a:solidFill>
                </a:rPr>
                <a:t>d’optimisation</a:t>
              </a:r>
              <a:endParaRPr lang="en-US" sz="4000" b="1" spc="300" dirty="0">
                <a:solidFill>
                  <a:schemeClr val="bg1">
                    <a:lumMod val="75000"/>
                  </a:schemeClr>
                </a:solidFill>
              </a:endParaRPr>
            </a:p>
          </p:txBody>
        </p:sp>
      </p:grpSp>
      <p:grpSp>
        <p:nvGrpSpPr>
          <p:cNvPr id="7" name="Group 6"/>
          <p:cNvGrpSpPr/>
          <p:nvPr/>
        </p:nvGrpSpPr>
        <p:grpSpPr>
          <a:xfrm>
            <a:off x="11382284" y="3845499"/>
            <a:ext cx="268542" cy="88104"/>
            <a:chOff x="8415338" y="4108848"/>
            <a:chExt cx="268542" cy="88104"/>
          </a:xfrm>
        </p:grpSpPr>
        <p:cxnSp>
          <p:nvCxnSpPr>
            <p:cNvPr id="8" name="Straight Connector 7"/>
            <p:cNvCxnSpPr/>
            <p:nvPr/>
          </p:nvCxnSpPr>
          <p:spPr>
            <a:xfrm>
              <a:off x="8415338" y="4152900"/>
              <a:ext cx="212156" cy="0"/>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Isosceles Triangle 8"/>
            <p:cNvSpPr/>
            <p:nvPr/>
          </p:nvSpPr>
          <p:spPr>
            <a:xfrm rot="5400000">
              <a:off x="8611635" y="4124707"/>
              <a:ext cx="88104" cy="56386"/>
            </a:xfrm>
            <a:prstGeom prst="triangle">
              <a:avLst/>
            </a:prstGeom>
            <a:solidFill>
              <a:schemeClr val="tx1">
                <a:lumMod val="85000"/>
                <a:lumOff val="1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Image 21" descr="Une image contenant texte&#10;&#10;Description générée automatiquement">
            <a:extLst>
              <a:ext uri="{FF2B5EF4-FFF2-40B4-BE49-F238E27FC236}">
                <a16:creationId xmlns:a16="http://schemas.microsoft.com/office/drawing/2014/main" id="{54F023CE-DE5C-C782-565B-1E3125F5F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116" y="1111705"/>
            <a:ext cx="4582884" cy="4582884"/>
          </a:xfrm>
          <a:prstGeom prst="rect">
            <a:avLst/>
          </a:prstGeom>
        </p:spPr>
      </p:pic>
      <p:pic>
        <p:nvPicPr>
          <p:cNvPr id="24" name="Image 23">
            <a:extLst>
              <a:ext uri="{FF2B5EF4-FFF2-40B4-BE49-F238E27FC236}">
                <a16:creationId xmlns:a16="http://schemas.microsoft.com/office/drawing/2014/main" id="{08297751-10A8-38C3-80CB-4EEBFC2FDE1D}"/>
              </a:ext>
            </a:extLst>
          </p:cNvPr>
          <p:cNvPicPr>
            <a:picLocks noChangeAspect="1"/>
          </p:cNvPicPr>
          <p:nvPr/>
        </p:nvPicPr>
        <p:blipFill>
          <a:blip r:embed="rId3"/>
          <a:stretch>
            <a:fillRect/>
          </a:stretch>
        </p:blipFill>
        <p:spPr>
          <a:xfrm>
            <a:off x="2139010" y="5095974"/>
            <a:ext cx="3331095" cy="1197230"/>
          </a:xfrm>
          <a:prstGeom prst="rect">
            <a:avLst/>
          </a:prstGeom>
        </p:spPr>
      </p:pic>
    </p:spTree>
    <p:extLst>
      <p:ext uri="{BB962C8B-B14F-4D97-AF65-F5344CB8AC3E}">
        <p14:creationId xmlns:p14="http://schemas.microsoft.com/office/powerpoint/2010/main" val="1438138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0"/>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45140" y="856497"/>
            <a:ext cx="4891227" cy="523220"/>
          </a:xfrm>
          <a:prstGeom prst="rect">
            <a:avLst/>
          </a:prstGeom>
        </p:spPr>
        <p:txBody>
          <a:bodyPr wrap="square">
            <a:spAutoFit/>
          </a:bodyPr>
          <a:lstStyle/>
          <a:p>
            <a:r>
              <a:rPr lang="en-US" sz="2800" b="1" dirty="0">
                <a:solidFill>
                  <a:schemeClr val="tx1">
                    <a:lumMod val="85000"/>
                    <a:lumOff val="15000"/>
                  </a:schemeClr>
                </a:solidFill>
                <a:latin typeface="+mj-lt"/>
              </a:rPr>
              <a:t>Contraste entre éléments</a:t>
            </a:r>
          </a:p>
        </p:txBody>
      </p:sp>
      <p:grpSp>
        <p:nvGrpSpPr>
          <p:cNvPr id="24" name="Group 23"/>
          <p:cNvGrpSpPr/>
          <p:nvPr/>
        </p:nvGrpSpPr>
        <p:grpSpPr>
          <a:xfrm>
            <a:off x="645140" y="466936"/>
            <a:ext cx="1270000" cy="274637"/>
            <a:chOff x="1133101" y="1183334"/>
            <a:chExt cx="1270000" cy="274637"/>
          </a:xfrm>
        </p:grpSpPr>
        <p:sp>
          <p:nvSpPr>
            <p:cNvPr id="25" name="Parallelogram 24"/>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32538" y="1193694"/>
              <a:ext cx="1071127" cy="253916"/>
            </a:xfrm>
            <a:prstGeom prst="rect">
              <a:avLst/>
            </a:prstGeom>
          </p:spPr>
          <p:txBody>
            <a:bodyPr wrap="none">
              <a:spAutoFit/>
            </a:bodyPr>
            <a:lstStyle/>
            <a:p>
              <a:pPr algn="ctr"/>
              <a:r>
                <a:rPr lang="en-US" sz="1050" b="1" dirty="0">
                  <a:solidFill>
                    <a:schemeClr val="bg1"/>
                  </a:solidFill>
                  <a:latin typeface="+mj-lt"/>
                </a:rPr>
                <a:t>Accessibilité</a:t>
              </a:r>
            </a:p>
          </p:txBody>
        </p:sp>
      </p:grpSp>
      <p:sp>
        <p:nvSpPr>
          <p:cNvPr id="27" name="TextBox 26">
            <a:extLst>
              <a:ext uri="{FF2B5EF4-FFF2-40B4-BE49-F238E27FC236}">
                <a16:creationId xmlns:a16="http://schemas.microsoft.com/office/drawing/2014/main" id="{A08F338B-F77F-4226-AD25-3C248899A153}"/>
              </a:ext>
            </a:extLst>
          </p:cNvPr>
          <p:cNvSpPr txBox="1"/>
          <p:nvPr/>
        </p:nvSpPr>
        <p:spPr>
          <a:xfrm>
            <a:off x="6536462" y="741573"/>
            <a:ext cx="5174331" cy="705258"/>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Le contraste entre textes et fonds est parfois insuffisant, on l’adapte alors aux normes : ratio 4,5/1 minimum pour de petits textes</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8032727" y="5806101"/>
            <a:ext cx="2181802" cy="320850"/>
            <a:chOff x="8482663" y="5365013"/>
            <a:chExt cx="1182760" cy="320850"/>
          </a:xfrm>
        </p:grpSpPr>
        <p:sp>
          <p:nvSpPr>
            <p:cNvPr id="29" name="Rounded Rectangle 28"/>
            <p:cNvSpPr/>
            <p:nvPr/>
          </p:nvSpPr>
          <p:spPr>
            <a:xfrm>
              <a:off x="8556113" y="5365013"/>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482663" y="5398480"/>
              <a:ext cx="1182760" cy="253916"/>
            </a:xfrm>
            <a:prstGeom prst="rect">
              <a:avLst/>
            </a:prstGeom>
          </p:spPr>
          <p:txBody>
            <a:bodyPr wrap="none">
              <a:spAutoFit/>
            </a:bodyPr>
            <a:lstStyle/>
            <a:p>
              <a:pPr algn="ctr"/>
              <a:r>
                <a:rPr lang="en-US" sz="1050" b="1" dirty="0">
                  <a:solidFill>
                    <a:schemeClr val="bg1"/>
                  </a:solidFill>
                  <a:latin typeface="+mj-lt"/>
                </a:rPr>
                <a:t>Contraste aux normes</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755562" y="5806101"/>
            <a:ext cx="1882704" cy="320850"/>
            <a:chOff x="8513994" y="5148887"/>
            <a:chExt cx="1035861"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13994" y="51488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575858" y="5180078"/>
              <a:ext cx="912133" cy="253916"/>
            </a:xfrm>
            <a:prstGeom prst="rect">
              <a:avLst/>
            </a:prstGeom>
          </p:spPr>
          <p:txBody>
            <a:bodyPr wrap="none">
              <a:spAutoFit/>
            </a:bodyPr>
            <a:lstStyle/>
            <a:p>
              <a:pPr algn="ctr"/>
              <a:r>
                <a:rPr lang="en-US" sz="1050" b="1" dirty="0">
                  <a:solidFill>
                    <a:schemeClr val="bg1"/>
                  </a:solidFill>
                  <a:latin typeface="+mj-lt"/>
                </a:rPr>
                <a:t>Contraste insuffisant</a:t>
              </a:r>
            </a:p>
          </p:txBody>
        </p:sp>
      </p:grpSp>
      <p:pic>
        <p:nvPicPr>
          <p:cNvPr id="4" name="Image 3" descr="Une image contenant texte&#10;&#10;Description générée automatiquement">
            <a:extLst>
              <a:ext uri="{FF2B5EF4-FFF2-40B4-BE49-F238E27FC236}">
                <a16:creationId xmlns:a16="http://schemas.microsoft.com/office/drawing/2014/main" id="{B80482FD-47A5-07B6-A007-D34F92F034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0656" y="1878221"/>
            <a:ext cx="3172516" cy="1901976"/>
          </a:xfrm>
          <a:prstGeom prst="rect">
            <a:avLst/>
          </a:prstGeom>
        </p:spPr>
      </p:pic>
      <p:pic>
        <p:nvPicPr>
          <p:cNvPr id="8" name="Image 7" descr="Une image contenant texte, plaque&#10;&#10;Description générée automatiquement">
            <a:extLst>
              <a:ext uri="{FF2B5EF4-FFF2-40B4-BE49-F238E27FC236}">
                <a16:creationId xmlns:a16="http://schemas.microsoft.com/office/drawing/2014/main" id="{BFF38708-03C0-27E3-2FAB-84F7215C73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1608" y="1723837"/>
            <a:ext cx="2944041" cy="2200130"/>
          </a:xfrm>
          <a:prstGeom prst="rect">
            <a:avLst/>
          </a:prstGeom>
        </p:spPr>
      </p:pic>
      <p:pic>
        <p:nvPicPr>
          <p:cNvPr id="10" name="Image 9" descr="Une image contenant table&#10;&#10;Description générée automatiquement">
            <a:extLst>
              <a:ext uri="{FF2B5EF4-FFF2-40B4-BE49-F238E27FC236}">
                <a16:creationId xmlns:a16="http://schemas.microsoft.com/office/drawing/2014/main" id="{587AE885-90CF-F378-8BBA-40F39721F1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9105" y="4003622"/>
            <a:ext cx="2495616" cy="1573027"/>
          </a:xfrm>
          <a:prstGeom prst="rect">
            <a:avLst/>
          </a:prstGeom>
        </p:spPr>
      </p:pic>
      <p:pic>
        <p:nvPicPr>
          <p:cNvPr id="12" name="Image 11">
            <a:extLst>
              <a:ext uri="{FF2B5EF4-FFF2-40B4-BE49-F238E27FC236}">
                <a16:creationId xmlns:a16="http://schemas.microsoft.com/office/drawing/2014/main" id="{F9F9600D-A207-75D2-6073-554314572DB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879"/>
          <a:stretch/>
        </p:blipFill>
        <p:spPr>
          <a:xfrm>
            <a:off x="7852369" y="4003622"/>
            <a:ext cx="2542516" cy="1527749"/>
          </a:xfrm>
          <a:prstGeom prst="rect">
            <a:avLst/>
          </a:prstGeom>
        </p:spPr>
      </p:pic>
    </p:spTree>
    <p:extLst>
      <p:ext uri="{BB962C8B-B14F-4D97-AF65-F5344CB8AC3E}">
        <p14:creationId xmlns:p14="http://schemas.microsoft.com/office/powerpoint/2010/main" val="60025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0"/>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0032" y="1526057"/>
            <a:ext cx="3773769" cy="523220"/>
          </a:xfrm>
          <a:prstGeom prst="rect">
            <a:avLst/>
          </a:prstGeom>
        </p:spPr>
        <p:txBody>
          <a:bodyPr wrap="square">
            <a:spAutoFit/>
          </a:bodyPr>
          <a:lstStyle/>
          <a:p>
            <a:r>
              <a:rPr lang="en-US" sz="2800" b="1" dirty="0">
                <a:solidFill>
                  <a:schemeClr val="tx1">
                    <a:lumMod val="85000"/>
                    <a:lumOff val="15000"/>
                  </a:schemeClr>
                </a:solidFill>
                <a:latin typeface="+mj-lt"/>
              </a:rPr>
              <a:t>Images de texte</a:t>
            </a:r>
          </a:p>
        </p:txBody>
      </p:sp>
      <p:grpSp>
        <p:nvGrpSpPr>
          <p:cNvPr id="24" name="Group 23"/>
          <p:cNvGrpSpPr/>
          <p:nvPr/>
        </p:nvGrpSpPr>
        <p:grpSpPr>
          <a:xfrm>
            <a:off x="810032" y="1136496"/>
            <a:ext cx="1270000" cy="274637"/>
            <a:chOff x="1133101" y="1183334"/>
            <a:chExt cx="1270000" cy="274637"/>
          </a:xfrm>
        </p:grpSpPr>
        <p:sp>
          <p:nvSpPr>
            <p:cNvPr id="25" name="Parallelogram 24"/>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32538" y="1193694"/>
              <a:ext cx="1071127" cy="253916"/>
            </a:xfrm>
            <a:prstGeom prst="rect">
              <a:avLst/>
            </a:prstGeom>
          </p:spPr>
          <p:txBody>
            <a:bodyPr wrap="none">
              <a:spAutoFit/>
            </a:bodyPr>
            <a:lstStyle/>
            <a:p>
              <a:pPr algn="ctr"/>
              <a:r>
                <a:rPr lang="en-US" sz="1050" b="1" dirty="0">
                  <a:solidFill>
                    <a:schemeClr val="bg1"/>
                  </a:solidFill>
                  <a:latin typeface="+mj-lt"/>
                </a:rPr>
                <a:t>Accessibilité</a:t>
              </a:r>
            </a:p>
          </p:txBody>
        </p:sp>
      </p:grpSp>
      <p:sp>
        <p:nvSpPr>
          <p:cNvPr id="27" name="TextBox 26">
            <a:extLst>
              <a:ext uri="{FF2B5EF4-FFF2-40B4-BE49-F238E27FC236}">
                <a16:creationId xmlns:a16="http://schemas.microsoft.com/office/drawing/2014/main" id="{A08F338B-F77F-4226-AD25-3C248899A153}"/>
              </a:ext>
            </a:extLst>
          </p:cNvPr>
          <p:cNvSpPr txBox="1"/>
          <p:nvPr/>
        </p:nvSpPr>
        <p:spPr>
          <a:xfrm>
            <a:off x="6332537" y="1407459"/>
            <a:ext cx="5310867" cy="1351588"/>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Les textes intégrés sous forme d’image ne pourront pas être lus par les utilisateurs de lecteurs d’écran</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Une image de texte sera toujours moins nette visuellement </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(comme sur cet exemple)</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8314943" y="5256701"/>
            <a:ext cx="1346059" cy="320850"/>
            <a:chOff x="8537780" y="5116687"/>
            <a:chExt cx="1035861" cy="320850"/>
          </a:xfrm>
        </p:grpSpPr>
        <p:sp>
          <p:nvSpPr>
            <p:cNvPr id="29" name="Rounded Rectangle 28"/>
            <p:cNvSpPr/>
            <p:nvPr/>
          </p:nvSpPr>
          <p:spPr>
            <a:xfrm>
              <a:off x="8537780" y="51166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93966" y="5150154"/>
              <a:ext cx="723489" cy="253916"/>
            </a:xfrm>
            <a:prstGeom prst="rect">
              <a:avLst/>
            </a:prstGeom>
          </p:spPr>
          <p:txBody>
            <a:bodyPr wrap="none">
              <a:spAutoFit/>
            </a:bodyPr>
            <a:lstStyle/>
            <a:p>
              <a:pPr algn="ctr"/>
              <a:r>
                <a:rPr lang="en-US" sz="1050" b="1" dirty="0">
                  <a:solidFill>
                    <a:schemeClr val="bg1"/>
                  </a:solidFill>
                  <a:latin typeface="+mj-lt"/>
                </a:rPr>
                <a:t>Texte “natif”</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570336" y="5256701"/>
            <a:ext cx="2253159" cy="320850"/>
            <a:chOff x="8446328" y="5148887"/>
            <a:chExt cx="1171203"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13994" y="51488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446328" y="5182354"/>
              <a:ext cx="1171203" cy="253916"/>
            </a:xfrm>
            <a:prstGeom prst="rect">
              <a:avLst/>
            </a:prstGeom>
          </p:spPr>
          <p:txBody>
            <a:bodyPr wrap="none">
              <a:spAutoFit/>
            </a:bodyPr>
            <a:lstStyle/>
            <a:p>
              <a:pPr algn="ctr"/>
              <a:r>
                <a:rPr lang="en-US" sz="1050" b="1" dirty="0">
                  <a:solidFill>
                    <a:schemeClr val="bg1"/>
                  </a:solidFill>
                  <a:latin typeface="+mj-lt"/>
                </a:rPr>
                <a:t>Texte dans une image</a:t>
              </a:r>
            </a:p>
          </p:txBody>
        </p:sp>
      </p:grpSp>
      <p:pic>
        <p:nvPicPr>
          <p:cNvPr id="4" name="Image 3">
            <a:extLst>
              <a:ext uri="{FF2B5EF4-FFF2-40B4-BE49-F238E27FC236}">
                <a16:creationId xmlns:a16="http://schemas.microsoft.com/office/drawing/2014/main" id="{B65E5FDE-562A-3C6E-1871-F958AAE384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784" y="3382434"/>
            <a:ext cx="4284039" cy="412919"/>
          </a:xfrm>
          <a:prstGeom prst="rect">
            <a:avLst/>
          </a:prstGeom>
        </p:spPr>
      </p:pic>
      <p:pic>
        <p:nvPicPr>
          <p:cNvPr id="8" name="Image 7">
            <a:extLst>
              <a:ext uri="{FF2B5EF4-FFF2-40B4-BE49-F238E27FC236}">
                <a16:creationId xmlns:a16="http://schemas.microsoft.com/office/drawing/2014/main" id="{7422EBC9-A610-B760-D618-F39CC7EDC4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3782" y="3338201"/>
            <a:ext cx="4508379" cy="501384"/>
          </a:xfrm>
          <a:prstGeom prst="rect">
            <a:avLst/>
          </a:prstGeom>
        </p:spPr>
      </p:pic>
    </p:spTree>
    <p:extLst>
      <p:ext uri="{BB962C8B-B14F-4D97-AF65-F5344CB8AC3E}">
        <p14:creationId xmlns:p14="http://schemas.microsoft.com/office/powerpoint/2010/main" val="3670725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0"/>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810032" y="926452"/>
            <a:ext cx="3773769" cy="523220"/>
          </a:xfrm>
          <a:prstGeom prst="rect">
            <a:avLst/>
          </a:prstGeom>
        </p:spPr>
        <p:txBody>
          <a:bodyPr wrap="square">
            <a:spAutoFit/>
          </a:bodyPr>
          <a:lstStyle/>
          <a:p>
            <a:r>
              <a:rPr lang="en-US" sz="2800" b="1" dirty="0">
                <a:solidFill>
                  <a:schemeClr val="tx1">
                    <a:lumMod val="85000"/>
                    <a:lumOff val="15000"/>
                  </a:schemeClr>
                </a:solidFill>
                <a:latin typeface="+mj-lt"/>
              </a:rPr>
              <a:t>Eléments visuels</a:t>
            </a:r>
          </a:p>
        </p:txBody>
      </p:sp>
      <p:grpSp>
        <p:nvGrpSpPr>
          <p:cNvPr id="24" name="Group 23"/>
          <p:cNvGrpSpPr/>
          <p:nvPr/>
        </p:nvGrpSpPr>
        <p:grpSpPr>
          <a:xfrm>
            <a:off x="810032" y="536891"/>
            <a:ext cx="1270000" cy="274637"/>
            <a:chOff x="1133101" y="1183334"/>
            <a:chExt cx="1270000" cy="274637"/>
          </a:xfrm>
        </p:grpSpPr>
        <p:sp>
          <p:nvSpPr>
            <p:cNvPr id="25" name="Parallelogram 24"/>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32538" y="1193694"/>
              <a:ext cx="1071127" cy="253916"/>
            </a:xfrm>
            <a:prstGeom prst="rect">
              <a:avLst/>
            </a:prstGeom>
          </p:spPr>
          <p:txBody>
            <a:bodyPr wrap="none">
              <a:spAutoFit/>
            </a:bodyPr>
            <a:lstStyle/>
            <a:p>
              <a:pPr algn="ctr"/>
              <a:r>
                <a:rPr lang="en-US" sz="1050" b="1" dirty="0">
                  <a:solidFill>
                    <a:schemeClr val="bg1"/>
                  </a:solidFill>
                  <a:latin typeface="+mj-lt"/>
                </a:rPr>
                <a:t>Accessibilité</a:t>
              </a:r>
            </a:p>
          </p:txBody>
        </p:sp>
      </p:grpSp>
      <p:sp>
        <p:nvSpPr>
          <p:cNvPr id="27" name="TextBox 26">
            <a:extLst>
              <a:ext uri="{FF2B5EF4-FFF2-40B4-BE49-F238E27FC236}">
                <a16:creationId xmlns:a16="http://schemas.microsoft.com/office/drawing/2014/main" id="{A08F338B-F77F-4226-AD25-3C248899A153}"/>
              </a:ext>
            </a:extLst>
          </p:cNvPr>
          <p:cNvSpPr txBox="1"/>
          <p:nvPr/>
        </p:nvSpPr>
        <p:spPr>
          <a:xfrm>
            <a:off x="7076860" y="817663"/>
            <a:ext cx="4093538" cy="1351588"/>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Les éléments visuels doivent être signifiés pour les utilisateurs de lecteurs d’écran, on ajoute :</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Un attribut « aria-label » (pour les liens ou icônes)</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Un attribut « alt » (pour les images)</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7675850" y="5751376"/>
            <a:ext cx="2895554" cy="320850"/>
            <a:chOff x="8377604" y="5116687"/>
            <a:chExt cx="1356213" cy="320850"/>
          </a:xfrm>
        </p:grpSpPr>
        <p:sp>
          <p:nvSpPr>
            <p:cNvPr id="29" name="Rounded Rectangle 28"/>
            <p:cNvSpPr/>
            <p:nvPr/>
          </p:nvSpPr>
          <p:spPr>
            <a:xfrm>
              <a:off x="8537780" y="51166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377604" y="5150154"/>
              <a:ext cx="1356213" cy="253916"/>
            </a:xfrm>
            <a:prstGeom prst="rect">
              <a:avLst/>
            </a:prstGeom>
          </p:spPr>
          <p:txBody>
            <a:bodyPr wrap="none">
              <a:spAutoFit/>
            </a:bodyPr>
            <a:lstStyle/>
            <a:p>
              <a:pPr algn="ctr"/>
              <a:r>
                <a:rPr lang="en-US" sz="1050" b="1" dirty="0">
                  <a:solidFill>
                    <a:schemeClr val="bg1"/>
                  </a:solidFill>
                  <a:latin typeface="+mj-lt"/>
                </a:rPr>
                <a:t>Pratiques recommandées</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755561" y="5751376"/>
            <a:ext cx="1882704" cy="320850"/>
            <a:chOff x="8513994" y="5148887"/>
            <a:chExt cx="1035861"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13994" y="51488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578947" y="5182354"/>
              <a:ext cx="905960" cy="253916"/>
            </a:xfrm>
            <a:prstGeom prst="rect">
              <a:avLst/>
            </a:prstGeom>
          </p:spPr>
          <p:txBody>
            <a:bodyPr wrap="none">
              <a:spAutoFit/>
            </a:bodyPr>
            <a:lstStyle/>
            <a:p>
              <a:pPr algn="ctr"/>
              <a:r>
                <a:rPr lang="en-US" sz="1050" b="1" dirty="0">
                  <a:solidFill>
                    <a:schemeClr val="bg1"/>
                  </a:solidFill>
                  <a:latin typeface="+mj-lt"/>
                </a:rPr>
                <a:t>Mauvaises pratiques</a:t>
              </a:r>
            </a:p>
          </p:txBody>
        </p:sp>
      </p:grpSp>
      <p:pic>
        <p:nvPicPr>
          <p:cNvPr id="4" name="Image 3" descr="Une image contenant texte&#10;&#10;Description générée automatiquement">
            <a:extLst>
              <a:ext uri="{FF2B5EF4-FFF2-40B4-BE49-F238E27FC236}">
                <a16:creationId xmlns:a16="http://schemas.microsoft.com/office/drawing/2014/main" id="{8AD6224A-D397-08AD-EA5B-77B6DA98A1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60" t="15769" r="4095" b="15077"/>
          <a:stretch/>
        </p:blipFill>
        <p:spPr>
          <a:xfrm>
            <a:off x="6917576" y="2493335"/>
            <a:ext cx="4412105" cy="814466"/>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93245F45-29C5-8114-31BF-9E5AD4762CE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61" t="16023" r="5596" b="15199"/>
          <a:stretch/>
        </p:blipFill>
        <p:spPr>
          <a:xfrm>
            <a:off x="1239232" y="2493335"/>
            <a:ext cx="2915363" cy="804473"/>
          </a:xfrm>
          <a:prstGeom prst="rect">
            <a:avLst/>
          </a:prstGeom>
        </p:spPr>
      </p:pic>
      <p:pic>
        <p:nvPicPr>
          <p:cNvPr id="10" name="Image 9">
            <a:extLst>
              <a:ext uri="{FF2B5EF4-FFF2-40B4-BE49-F238E27FC236}">
                <a16:creationId xmlns:a16="http://schemas.microsoft.com/office/drawing/2014/main" id="{0E9CA1FC-9C81-E82B-BF70-FEB507FCEC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02" t="16730" r="4669" b="17254"/>
          <a:stretch/>
        </p:blipFill>
        <p:spPr>
          <a:xfrm>
            <a:off x="7152421" y="3933064"/>
            <a:ext cx="3942413" cy="729522"/>
          </a:xfrm>
          <a:prstGeom prst="rect">
            <a:avLst/>
          </a:prstGeom>
        </p:spPr>
      </p:pic>
      <p:pic>
        <p:nvPicPr>
          <p:cNvPr id="12" name="Image 11" descr="Une image contenant texte&#10;&#10;Description générée automatiquement">
            <a:extLst>
              <a:ext uri="{FF2B5EF4-FFF2-40B4-BE49-F238E27FC236}">
                <a16:creationId xmlns:a16="http://schemas.microsoft.com/office/drawing/2014/main" id="{53DECFBA-991D-2B67-B342-873B874A17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713" t="13710" r="3487" b="14554"/>
          <a:stretch/>
        </p:blipFill>
        <p:spPr>
          <a:xfrm>
            <a:off x="395923" y="3933064"/>
            <a:ext cx="4601979" cy="769055"/>
          </a:xfrm>
          <a:prstGeom prst="rect">
            <a:avLst/>
          </a:prstGeom>
        </p:spPr>
      </p:pic>
    </p:spTree>
    <p:extLst>
      <p:ext uri="{BB962C8B-B14F-4D97-AF65-F5344CB8AC3E}">
        <p14:creationId xmlns:p14="http://schemas.microsoft.com/office/powerpoint/2010/main" val="4123291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0"/>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0032" y="1526057"/>
            <a:ext cx="3773769" cy="954107"/>
          </a:xfrm>
          <a:prstGeom prst="rect">
            <a:avLst/>
          </a:prstGeom>
        </p:spPr>
        <p:txBody>
          <a:bodyPr wrap="square">
            <a:spAutoFit/>
          </a:bodyPr>
          <a:lstStyle/>
          <a:p>
            <a:r>
              <a:rPr lang="en-US" sz="2800" b="1" dirty="0">
                <a:solidFill>
                  <a:schemeClr val="tx1">
                    <a:lumMod val="85000"/>
                    <a:lumOff val="15000"/>
                  </a:schemeClr>
                </a:solidFill>
                <a:latin typeface="+mj-lt"/>
              </a:rPr>
              <a:t>Langue des pages du site</a:t>
            </a:r>
          </a:p>
        </p:txBody>
      </p:sp>
      <p:grpSp>
        <p:nvGrpSpPr>
          <p:cNvPr id="24" name="Group 23"/>
          <p:cNvGrpSpPr/>
          <p:nvPr/>
        </p:nvGrpSpPr>
        <p:grpSpPr>
          <a:xfrm>
            <a:off x="810032" y="1136496"/>
            <a:ext cx="1270000" cy="274637"/>
            <a:chOff x="1133101" y="1183334"/>
            <a:chExt cx="1270000" cy="274637"/>
          </a:xfrm>
        </p:grpSpPr>
        <p:sp>
          <p:nvSpPr>
            <p:cNvPr id="25" name="Parallelogram 24"/>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32538" y="1193694"/>
              <a:ext cx="1071127" cy="253916"/>
            </a:xfrm>
            <a:prstGeom prst="rect">
              <a:avLst/>
            </a:prstGeom>
          </p:spPr>
          <p:txBody>
            <a:bodyPr wrap="none">
              <a:spAutoFit/>
            </a:bodyPr>
            <a:lstStyle/>
            <a:p>
              <a:pPr algn="ctr"/>
              <a:r>
                <a:rPr lang="en-US" sz="1050" b="1" dirty="0">
                  <a:solidFill>
                    <a:schemeClr val="bg1"/>
                  </a:solidFill>
                  <a:latin typeface="+mj-lt"/>
                </a:rPr>
                <a:t>Accessibilité</a:t>
              </a:r>
            </a:p>
          </p:txBody>
        </p:sp>
      </p:grpSp>
      <p:sp>
        <p:nvSpPr>
          <p:cNvPr id="27" name="TextBox 26">
            <a:extLst>
              <a:ext uri="{FF2B5EF4-FFF2-40B4-BE49-F238E27FC236}">
                <a16:creationId xmlns:a16="http://schemas.microsoft.com/office/drawing/2014/main" id="{A08F338B-F77F-4226-AD25-3C248899A153}"/>
              </a:ext>
            </a:extLst>
          </p:cNvPr>
          <p:cNvSpPr txBox="1"/>
          <p:nvPr/>
        </p:nvSpPr>
        <p:spPr>
          <a:xfrm>
            <a:off x="6694232" y="1412823"/>
            <a:ext cx="4858797" cy="1351588"/>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La langue d’une page web doit être indiquée :</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pour améliorer l’accessibilité pour les possesseurs de lecteurs d’écran</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pour améliorer son référencement naturel</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8307702" y="5751376"/>
            <a:ext cx="1631855" cy="320850"/>
            <a:chOff x="8520091" y="5116687"/>
            <a:chExt cx="1035861" cy="320850"/>
          </a:xfrm>
        </p:grpSpPr>
        <p:sp>
          <p:nvSpPr>
            <p:cNvPr id="29" name="Rounded Rectangle 28"/>
            <p:cNvSpPr/>
            <p:nvPr/>
          </p:nvSpPr>
          <p:spPr>
            <a:xfrm>
              <a:off x="8520091" y="51166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535956" y="5150154"/>
              <a:ext cx="1004146" cy="253916"/>
            </a:xfrm>
            <a:prstGeom prst="rect">
              <a:avLst/>
            </a:prstGeom>
          </p:spPr>
          <p:txBody>
            <a:bodyPr wrap="none">
              <a:spAutoFit/>
            </a:bodyPr>
            <a:lstStyle/>
            <a:p>
              <a:pPr algn="ctr"/>
              <a:r>
                <a:rPr lang="en-US" sz="1050" b="1" dirty="0">
                  <a:solidFill>
                    <a:schemeClr val="bg1"/>
                  </a:solidFill>
                  <a:latin typeface="+mj-lt"/>
                </a:rPr>
                <a:t>Langue précisée</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730298" y="5751376"/>
            <a:ext cx="1923291" cy="320850"/>
            <a:chOff x="8520009" y="5143747"/>
            <a:chExt cx="1035941"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20089" y="514374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520009" y="5177214"/>
              <a:ext cx="1035941" cy="253916"/>
            </a:xfrm>
            <a:prstGeom prst="rect">
              <a:avLst/>
            </a:prstGeom>
          </p:spPr>
          <p:txBody>
            <a:bodyPr wrap="none">
              <a:spAutoFit/>
            </a:bodyPr>
            <a:lstStyle/>
            <a:p>
              <a:pPr algn="ctr"/>
              <a:r>
                <a:rPr lang="en-US" sz="1050" b="1" dirty="0">
                  <a:solidFill>
                    <a:schemeClr val="bg1"/>
                  </a:solidFill>
                  <a:latin typeface="+mj-lt"/>
                </a:rPr>
                <a:t>Langue non indiquée</a:t>
              </a:r>
            </a:p>
          </p:txBody>
        </p:sp>
      </p:grpSp>
      <p:pic>
        <p:nvPicPr>
          <p:cNvPr id="5" name="Image 4">
            <a:extLst>
              <a:ext uri="{FF2B5EF4-FFF2-40B4-BE49-F238E27FC236}">
                <a16:creationId xmlns:a16="http://schemas.microsoft.com/office/drawing/2014/main" id="{DB03D316-74F3-2F1F-EBC4-4E7C8AF99EE2}"/>
              </a:ext>
            </a:extLst>
          </p:cNvPr>
          <p:cNvPicPr>
            <a:picLocks noChangeAspect="1"/>
          </p:cNvPicPr>
          <p:nvPr/>
        </p:nvPicPr>
        <p:blipFill rotWithShape="1">
          <a:blip r:embed="rId2">
            <a:extLst>
              <a:ext uri="{28A0092B-C50C-407E-A947-70E740481C1C}">
                <a14:useLocalDpi xmlns:a14="http://schemas.microsoft.com/office/drawing/2010/main" val="0"/>
              </a:ext>
            </a:extLst>
          </a:blip>
          <a:srcRect l="12388" t="21652" r="12248" b="21366"/>
          <a:stretch/>
        </p:blipFill>
        <p:spPr>
          <a:xfrm>
            <a:off x="8174062" y="3309730"/>
            <a:ext cx="1899136" cy="779489"/>
          </a:xfrm>
          <a:prstGeom prst="rect">
            <a:avLst/>
          </a:prstGeom>
        </p:spPr>
      </p:pic>
      <p:pic>
        <p:nvPicPr>
          <p:cNvPr id="7" name="Image 6" descr="Une image contenant texte, signe&#10;&#10;Description générée automatiquement">
            <a:extLst>
              <a:ext uri="{FF2B5EF4-FFF2-40B4-BE49-F238E27FC236}">
                <a16:creationId xmlns:a16="http://schemas.microsoft.com/office/drawing/2014/main" id="{9E42B806-2EE5-FD4C-9C5A-D5D8EF838984}"/>
              </a:ext>
            </a:extLst>
          </p:cNvPr>
          <p:cNvPicPr>
            <a:picLocks noChangeAspect="1"/>
          </p:cNvPicPr>
          <p:nvPr/>
        </p:nvPicPr>
        <p:blipFill rotWithShape="1">
          <a:blip r:embed="rId3">
            <a:extLst>
              <a:ext uri="{28A0092B-C50C-407E-A947-70E740481C1C}">
                <a14:useLocalDpi xmlns:a14="http://schemas.microsoft.com/office/drawing/2010/main" val="0"/>
              </a:ext>
            </a:extLst>
          </a:blip>
          <a:srcRect l="10213" t="20438" r="9879" b="20495"/>
          <a:stretch/>
        </p:blipFill>
        <p:spPr>
          <a:xfrm>
            <a:off x="1685105" y="3349705"/>
            <a:ext cx="2013679" cy="699541"/>
          </a:xfrm>
          <a:prstGeom prst="rect">
            <a:avLst/>
          </a:prstGeom>
        </p:spPr>
      </p:pic>
    </p:spTree>
    <p:extLst>
      <p:ext uri="{BB962C8B-B14F-4D97-AF65-F5344CB8AC3E}">
        <p14:creationId xmlns:p14="http://schemas.microsoft.com/office/powerpoint/2010/main" val="80748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569"/>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0032" y="1526057"/>
            <a:ext cx="3773769" cy="523220"/>
          </a:xfrm>
          <a:prstGeom prst="rect">
            <a:avLst/>
          </a:prstGeom>
        </p:spPr>
        <p:txBody>
          <a:bodyPr wrap="square">
            <a:spAutoFit/>
          </a:bodyPr>
          <a:lstStyle/>
          <a:p>
            <a:r>
              <a:rPr lang="en-US" sz="2800" b="1" dirty="0">
                <a:solidFill>
                  <a:schemeClr val="tx1">
                    <a:lumMod val="85000"/>
                    <a:lumOff val="15000"/>
                  </a:schemeClr>
                </a:solidFill>
                <a:latin typeface="+mj-lt"/>
              </a:rPr>
              <a:t>Balise meta </a:t>
            </a:r>
          </a:p>
        </p:txBody>
      </p:sp>
      <p:sp>
        <p:nvSpPr>
          <p:cNvPr id="27" name="TextBox 26">
            <a:extLst>
              <a:ext uri="{FF2B5EF4-FFF2-40B4-BE49-F238E27FC236}">
                <a16:creationId xmlns:a16="http://schemas.microsoft.com/office/drawing/2014/main" id="{A08F338B-F77F-4226-AD25-3C248899A153}"/>
              </a:ext>
            </a:extLst>
          </p:cNvPr>
          <p:cNvSpPr txBox="1"/>
          <p:nvPr/>
        </p:nvSpPr>
        <p:spPr>
          <a:xfrm>
            <a:off x="6558572" y="1412823"/>
            <a:ext cx="4858797" cy="1028423"/>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Les robots d’indexation ont besoin d’avoir un descriptif de la page pour mieux la comprendre et afficher sur les résultats de recherche ce résumé, sous l’URL et le titre de la page</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6777819" y="5751376"/>
            <a:ext cx="4420305" cy="320850"/>
            <a:chOff x="7830164" y="5197874"/>
            <a:chExt cx="2949632" cy="320850"/>
          </a:xfrm>
        </p:grpSpPr>
        <p:sp>
          <p:nvSpPr>
            <p:cNvPr id="29" name="Rounded Rectangle 28"/>
            <p:cNvSpPr/>
            <p:nvPr/>
          </p:nvSpPr>
          <p:spPr>
            <a:xfrm>
              <a:off x="7830164" y="5197874"/>
              <a:ext cx="2949632"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029891" y="5231341"/>
              <a:ext cx="2550177" cy="253916"/>
            </a:xfrm>
            <a:prstGeom prst="rect">
              <a:avLst/>
            </a:prstGeom>
          </p:spPr>
          <p:txBody>
            <a:bodyPr wrap="none">
              <a:spAutoFit/>
            </a:bodyPr>
            <a:lstStyle/>
            <a:p>
              <a:pPr algn="ctr"/>
              <a:r>
                <a:rPr lang="en-US" sz="1050" b="1" dirty="0">
                  <a:solidFill>
                    <a:schemeClr val="bg1"/>
                  </a:solidFill>
                  <a:latin typeface="+mj-lt"/>
                </a:rPr>
                <a:t>Balise meta complètée avec une description de la page</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625126" y="5751376"/>
            <a:ext cx="2133634" cy="320850"/>
            <a:chOff x="8520089" y="5143747"/>
            <a:chExt cx="1035861"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20089" y="514374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545746" y="5177214"/>
              <a:ext cx="984477" cy="253916"/>
            </a:xfrm>
            <a:prstGeom prst="rect">
              <a:avLst/>
            </a:prstGeom>
          </p:spPr>
          <p:txBody>
            <a:bodyPr wrap="none">
              <a:spAutoFit/>
            </a:bodyPr>
            <a:lstStyle/>
            <a:p>
              <a:pPr algn="ctr"/>
              <a:r>
                <a:rPr lang="en-US" sz="1050" b="1" dirty="0">
                  <a:solidFill>
                    <a:schemeClr val="bg1"/>
                  </a:solidFill>
                  <a:latin typeface="+mj-lt"/>
                </a:rPr>
                <a:t>Balise meta incomplète</a:t>
              </a:r>
            </a:p>
          </p:txBody>
        </p:sp>
      </p:grpSp>
      <p:grpSp>
        <p:nvGrpSpPr>
          <p:cNvPr id="16" name="Group 23">
            <a:extLst>
              <a:ext uri="{FF2B5EF4-FFF2-40B4-BE49-F238E27FC236}">
                <a16:creationId xmlns:a16="http://schemas.microsoft.com/office/drawing/2014/main" id="{759FB218-04A6-E829-E0B8-7A1D2B8813DC}"/>
              </a:ext>
            </a:extLst>
          </p:cNvPr>
          <p:cNvGrpSpPr/>
          <p:nvPr/>
        </p:nvGrpSpPr>
        <p:grpSpPr>
          <a:xfrm>
            <a:off x="810032" y="1138186"/>
            <a:ext cx="1097426" cy="274637"/>
            <a:chOff x="1133101" y="1183334"/>
            <a:chExt cx="1270000" cy="274637"/>
          </a:xfrm>
        </p:grpSpPr>
        <p:sp>
          <p:nvSpPr>
            <p:cNvPr id="17" name="Parallelogram 24">
              <a:extLst>
                <a:ext uri="{FF2B5EF4-FFF2-40B4-BE49-F238E27FC236}">
                  <a16:creationId xmlns:a16="http://schemas.microsoft.com/office/drawing/2014/main" id="{7D5CC6A1-56AF-A714-BD35-A566C91AAA70}"/>
                </a:ext>
              </a:extLst>
            </p:cNvPr>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D8CFFB-98B5-13B6-8CFA-B77611AD20F8}"/>
                </a:ext>
              </a:extLst>
            </p:cNvPr>
            <p:cNvSpPr/>
            <p:nvPr/>
          </p:nvSpPr>
          <p:spPr>
            <a:xfrm>
              <a:off x="1545123" y="1193694"/>
              <a:ext cx="445956" cy="253916"/>
            </a:xfrm>
            <a:prstGeom prst="rect">
              <a:avLst/>
            </a:prstGeom>
          </p:spPr>
          <p:txBody>
            <a:bodyPr wrap="none">
              <a:spAutoFit/>
            </a:bodyPr>
            <a:lstStyle/>
            <a:p>
              <a:pPr algn="ctr"/>
              <a:r>
                <a:rPr lang="en-US" sz="1050" b="1" dirty="0">
                  <a:solidFill>
                    <a:schemeClr val="bg1"/>
                  </a:solidFill>
                  <a:latin typeface="+mj-lt"/>
                </a:rPr>
                <a:t>SEO</a:t>
              </a:r>
            </a:p>
          </p:txBody>
        </p:sp>
      </p:grpSp>
      <p:pic>
        <p:nvPicPr>
          <p:cNvPr id="4" name="Image 3">
            <a:extLst>
              <a:ext uri="{FF2B5EF4-FFF2-40B4-BE49-F238E27FC236}">
                <a16:creationId xmlns:a16="http://schemas.microsoft.com/office/drawing/2014/main" id="{97CD36A3-81FF-BFCA-6873-B7825190D6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886" t="21070" r="7783" b="21170"/>
          <a:stretch/>
        </p:blipFill>
        <p:spPr>
          <a:xfrm>
            <a:off x="1335091" y="3423452"/>
            <a:ext cx="2713704" cy="619554"/>
          </a:xfrm>
          <a:prstGeom prst="rect">
            <a:avLst/>
          </a:prstGeom>
        </p:spPr>
      </p:pic>
      <p:pic>
        <p:nvPicPr>
          <p:cNvPr id="5" name="Image 4">
            <a:extLst>
              <a:ext uri="{FF2B5EF4-FFF2-40B4-BE49-F238E27FC236}">
                <a16:creationId xmlns:a16="http://schemas.microsoft.com/office/drawing/2014/main" id="{F6723748-647F-0ADB-3000-744ECC39F0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1" t="18154" r="2762" b="17760"/>
          <a:stretch/>
        </p:blipFill>
        <p:spPr>
          <a:xfrm>
            <a:off x="5861051" y="3445636"/>
            <a:ext cx="6253843" cy="575186"/>
          </a:xfrm>
          <a:prstGeom prst="rect">
            <a:avLst/>
          </a:prstGeom>
        </p:spPr>
      </p:pic>
    </p:spTree>
    <p:extLst>
      <p:ext uri="{BB962C8B-B14F-4D97-AF65-F5344CB8AC3E}">
        <p14:creationId xmlns:p14="http://schemas.microsoft.com/office/powerpoint/2010/main" val="3006796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0"/>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0032" y="1278655"/>
            <a:ext cx="3773769" cy="523220"/>
          </a:xfrm>
          <a:prstGeom prst="rect">
            <a:avLst/>
          </a:prstGeom>
        </p:spPr>
        <p:txBody>
          <a:bodyPr wrap="square">
            <a:spAutoFit/>
          </a:bodyPr>
          <a:lstStyle/>
          <a:p>
            <a:r>
              <a:rPr lang="en-US" sz="2800" b="1" dirty="0">
                <a:solidFill>
                  <a:schemeClr val="tx1">
                    <a:lumMod val="85000"/>
                    <a:lumOff val="15000"/>
                  </a:schemeClr>
                </a:solidFill>
                <a:latin typeface="+mj-lt"/>
              </a:rPr>
              <a:t>Titre des pages</a:t>
            </a:r>
          </a:p>
        </p:txBody>
      </p:sp>
      <p:grpSp>
        <p:nvGrpSpPr>
          <p:cNvPr id="24" name="Group 23"/>
          <p:cNvGrpSpPr/>
          <p:nvPr/>
        </p:nvGrpSpPr>
        <p:grpSpPr>
          <a:xfrm>
            <a:off x="810032" y="889094"/>
            <a:ext cx="1097426" cy="274637"/>
            <a:chOff x="1133101" y="1183334"/>
            <a:chExt cx="1270000" cy="274637"/>
          </a:xfrm>
        </p:grpSpPr>
        <p:sp>
          <p:nvSpPr>
            <p:cNvPr id="25" name="Parallelogram 24"/>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545123" y="1193694"/>
              <a:ext cx="445956" cy="253916"/>
            </a:xfrm>
            <a:prstGeom prst="rect">
              <a:avLst/>
            </a:prstGeom>
          </p:spPr>
          <p:txBody>
            <a:bodyPr wrap="none">
              <a:spAutoFit/>
            </a:bodyPr>
            <a:lstStyle/>
            <a:p>
              <a:pPr algn="ctr"/>
              <a:r>
                <a:rPr lang="en-US" sz="1050" b="1" dirty="0">
                  <a:solidFill>
                    <a:schemeClr val="bg1"/>
                  </a:solidFill>
                  <a:latin typeface="+mj-lt"/>
                </a:rPr>
                <a:t>SEO</a:t>
              </a:r>
            </a:p>
          </p:txBody>
        </p:sp>
      </p:grpSp>
      <p:sp>
        <p:nvSpPr>
          <p:cNvPr id="27" name="TextBox 26">
            <a:extLst>
              <a:ext uri="{FF2B5EF4-FFF2-40B4-BE49-F238E27FC236}">
                <a16:creationId xmlns:a16="http://schemas.microsoft.com/office/drawing/2014/main" id="{A08F338B-F77F-4226-AD25-3C248899A153}"/>
              </a:ext>
            </a:extLst>
          </p:cNvPr>
          <p:cNvSpPr txBox="1"/>
          <p:nvPr/>
        </p:nvSpPr>
        <p:spPr>
          <a:xfrm>
            <a:off x="6044532" y="1156143"/>
            <a:ext cx="5886881" cy="1674754"/>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Chaque page du site doit avoir un titre différent qui doit refléter le contenu de la page pour donner des informations aux robots d’indexation et aux utilisateurs</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Ce titre sera généralement celui affiché sur la page de résultats des moteurs de recherche</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7435232" y="5573905"/>
            <a:ext cx="3370418" cy="320850"/>
            <a:chOff x="8513310" y="5446011"/>
            <a:chExt cx="1035861" cy="320850"/>
          </a:xfrm>
        </p:grpSpPr>
        <p:sp>
          <p:nvSpPr>
            <p:cNvPr id="29" name="Rounded Rectangle 28"/>
            <p:cNvSpPr/>
            <p:nvPr/>
          </p:nvSpPr>
          <p:spPr>
            <a:xfrm>
              <a:off x="8513310" y="5446011"/>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03416" y="5479478"/>
              <a:ext cx="855649" cy="253916"/>
            </a:xfrm>
            <a:prstGeom prst="rect">
              <a:avLst/>
            </a:prstGeom>
          </p:spPr>
          <p:txBody>
            <a:bodyPr wrap="none">
              <a:spAutoFit/>
            </a:bodyPr>
            <a:lstStyle/>
            <a:p>
              <a:pPr algn="ctr"/>
              <a:r>
                <a:rPr lang="en-US" sz="1050" b="1" dirty="0">
                  <a:solidFill>
                    <a:schemeClr val="bg1"/>
                  </a:solidFill>
                  <a:latin typeface="+mj-lt"/>
                </a:rPr>
                <a:t>Titres disctincts et en lien avec le contenu </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221038" y="5573905"/>
            <a:ext cx="2944212" cy="320850"/>
            <a:chOff x="8520089" y="5143747"/>
            <a:chExt cx="1035861"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20089" y="514374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661015" y="5177214"/>
              <a:ext cx="754008" cy="253916"/>
            </a:xfrm>
            <a:prstGeom prst="rect">
              <a:avLst/>
            </a:prstGeom>
          </p:spPr>
          <p:txBody>
            <a:bodyPr wrap="none">
              <a:spAutoFit/>
            </a:bodyPr>
            <a:lstStyle/>
            <a:p>
              <a:pPr algn="ctr"/>
              <a:r>
                <a:rPr lang="en-US" sz="1050" b="1" dirty="0">
                  <a:solidFill>
                    <a:schemeClr val="bg1"/>
                  </a:solidFill>
                  <a:latin typeface="+mj-lt"/>
                </a:rPr>
                <a:t>Titres absents ou sans signification</a:t>
              </a:r>
            </a:p>
          </p:txBody>
        </p:sp>
      </p:grpSp>
      <p:pic>
        <p:nvPicPr>
          <p:cNvPr id="10" name="Image 9">
            <a:extLst>
              <a:ext uri="{FF2B5EF4-FFF2-40B4-BE49-F238E27FC236}">
                <a16:creationId xmlns:a16="http://schemas.microsoft.com/office/drawing/2014/main" id="{72DAB2B3-A642-E7E0-5131-8C50FFB1E0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00" t="22496" r="12549" b="21606"/>
          <a:stretch/>
        </p:blipFill>
        <p:spPr>
          <a:xfrm>
            <a:off x="715185" y="3982795"/>
            <a:ext cx="1287118" cy="521804"/>
          </a:xfrm>
          <a:prstGeom prst="rect">
            <a:avLst/>
          </a:prstGeom>
        </p:spPr>
      </p:pic>
      <p:pic>
        <p:nvPicPr>
          <p:cNvPr id="12" name="Image 11" descr="Une image contenant texte, signe&#10;&#10;Description générée automatiquement">
            <a:extLst>
              <a:ext uri="{FF2B5EF4-FFF2-40B4-BE49-F238E27FC236}">
                <a16:creationId xmlns:a16="http://schemas.microsoft.com/office/drawing/2014/main" id="{82CA38B8-A519-EDDC-1634-3C518EEFF8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08" t="21708" r="10788" b="21951"/>
          <a:stretch/>
        </p:blipFill>
        <p:spPr>
          <a:xfrm>
            <a:off x="3170677" y="3992219"/>
            <a:ext cx="1445326" cy="502956"/>
          </a:xfrm>
          <a:prstGeom prst="rect">
            <a:avLst/>
          </a:prstGeom>
        </p:spPr>
      </p:pic>
      <p:grpSp>
        <p:nvGrpSpPr>
          <p:cNvPr id="14" name="Groupe 13">
            <a:extLst>
              <a:ext uri="{FF2B5EF4-FFF2-40B4-BE49-F238E27FC236}">
                <a16:creationId xmlns:a16="http://schemas.microsoft.com/office/drawing/2014/main" id="{373294B4-9551-D579-B461-D35F53EDE43C}"/>
              </a:ext>
            </a:extLst>
          </p:cNvPr>
          <p:cNvGrpSpPr/>
          <p:nvPr/>
        </p:nvGrpSpPr>
        <p:grpSpPr>
          <a:xfrm>
            <a:off x="337870" y="3089371"/>
            <a:ext cx="4710543" cy="549590"/>
            <a:chOff x="336671" y="1689652"/>
            <a:chExt cx="4710543" cy="549590"/>
          </a:xfrm>
        </p:grpSpPr>
        <p:sp>
          <p:nvSpPr>
            <p:cNvPr id="13" name="Rectangle 12">
              <a:extLst>
                <a:ext uri="{FF2B5EF4-FFF2-40B4-BE49-F238E27FC236}">
                  <a16:creationId xmlns:a16="http://schemas.microsoft.com/office/drawing/2014/main" id="{E2DEB58C-921D-6AE1-C53B-C127370803E0}"/>
                </a:ext>
              </a:extLst>
            </p:cNvPr>
            <p:cNvSpPr/>
            <p:nvPr/>
          </p:nvSpPr>
          <p:spPr>
            <a:xfrm>
              <a:off x="336671" y="1689652"/>
              <a:ext cx="4710543" cy="54959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49BE1F15-835A-3051-B33B-4E56250EB077}"/>
                </a:ext>
              </a:extLst>
            </p:cNvPr>
            <p:cNvPicPr>
              <a:picLocks noChangeAspect="1"/>
            </p:cNvPicPr>
            <p:nvPr/>
          </p:nvPicPr>
          <p:blipFill rotWithShape="1">
            <a:blip r:embed="rId4">
              <a:extLst>
                <a:ext uri="{28A0092B-C50C-407E-A947-70E740481C1C}">
                  <a14:useLocalDpi xmlns:a14="http://schemas.microsoft.com/office/drawing/2010/main" val="0"/>
                </a:ext>
              </a:extLst>
            </a:blip>
            <a:srcRect r="2886"/>
            <a:stretch/>
          </p:blipFill>
          <p:spPr>
            <a:xfrm>
              <a:off x="336671" y="1816847"/>
              <a:ext cx="4710543" cy="295200"/>
            </a:xfrm>
            <a:prstGeom prst="rect">
              <a:avLst/>
            </a:prstGeom>
          </p:spPr>
        </p:pic>
      </p:grpSp>
      <p:grpSp>
        <p:nvGrpSpPr>
          <p:cNvPr id="15" name="Groupe 14">
            <a:extLst>
              <a:ext uri="{FF2B5EF4-FFF2-40B4-BE49-F238E27FC236}">
                <a16:creationId xmlns:a16="http://schemas.microsoft.com/office/drawing/2014/main" id="{75B9E8EA-ECC4-26FC-67A3-59A936921449}"/>
              </a:ext>
            </a:extLst>
          </p:cNvPr>
          <p:cNvGrpSpPr/>
          <p:nvPr/>
        </p:nvGrpSpPr>
        <p:grpSpPr>
          <a:xfrm>
            <a:off x="6801628" y="3089371"/>
            <a:ext cx="4644000" cy="549590"/>
            <a:chOff x="6979055" y="3286794"/>
            <a:chExt cx="4644000" cy="549590"/>
          </a:xfrm>
        </p:grpSpPr>
        <p:sp>
          <p:nvSpPr>
            <p:cNvPr id="31" name="Rectangle 30">
              <a:extLst>
                <a:ext uri="{FF2B5EF4-FFF2-40B4-BE49-F238E27FC236}">
                  <a16:creationId xmlns:a16="http://schemas.microsoft.com/office/drawing/2014/main" id="{715052A9-FAC8-D35D-9266-ADE36CD786CA}"/>
                </a:ext>
              </a:extLst>
            </p:cNvPr>
            <p:cNvSpPr/>
            <p:nvPr/>
          </p:nvSpPr>
          <p:spPr>
            <a:xfrm>
              <a:off x="6979055" y="3286794"/>
              <a:ext cx="4644000" cy="54959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6C3925F1-3AE1-0A08-1CE7-331960538F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9055" y="3413801"/>
              <a:ext cx="4644000" cy="295576"/>
            </a:xfrm>
            <a:prstGeom prst="rect">
              <a:avLst/>
            </a:prstGeom>
          </p:spPr>
        </p:pic>
      </p:grpSp>
      <p:pic>
        <p:nvPicPr>
          <p:cNvPr id="17" name="Image 16">
            <a:extLst>
              <a:ext uri="{FF2B5EF4-FFF2-40B4-BE49-F238E27FC236}">
                <a16:creationId xmlns:a16="http://schemas.microsoft.com/office/drawing/2014/main" id="{EE4123B3-FB1E-36A9-9832-0FC78C68811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184" t="20870" r="6275" b="21045"/>
          <a:stretch/>
        </p:blipFill>
        <p:spPr>
          <a:xfrm>
            <a:off x="6269295" y="4000599"/>
            <a:ext cx="2718678" cy="504000"/>
          </a:xfrm>
          <a:prstGeom prst="rect">
            <a:avLst/>
          </a:prstGeom>
        </p:spPr>
      </p:pic>
      <p:pic>
        <p:nvPicPr>
          <p:cNvPr id="34" name="Image 33" descr="Une image contenant texte&#10;&#10;Description générée automatiquement">
            <a:extLst>
              <a:ext uri="{FF2B5EF4-FFF2-40B4-BE49-F238E27FC236}">
                <a16:creationId xmlns:a16="http://schemas.microsoft.com/office/drawing/2014/main" id="{D1175EF7-317A-A07D-B5C8-17FA15B7034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673" t="20908" r="6425" b="20992"/>
          <a:stretch/>
        </p:blipFill>
        <p:spPr>
          <a:xfrm>
            <a:off x="9309023" y="4000599"/>
            <a:ext cx="2561927" cy="504000"/>
          </a:xfrm>
          <a:prstGeom prst="rect">
            <a:avLst/>
          </a:prstGeom>
        </p:spPr>
      </p:pic>
    </p:spTree>
    <p:extLst>
      <p:ext uri="{BB962C8B-B14F-4D97-AF65-F5344CB8AC3E}">
        <p14:creationId xmlns:p14="http://schemas.microsoft.com/office/powerpoint/2010/main" val="3095781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569"/>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0032" y="1232844"/>
            <a:ext cx="4430562" cy="523220"/>
          </a:xfrm>
          <a:prstGeom prst="rect">
            <a:avLst/>
          </a:prstGeom>
        </p:spPr>
        <p:txBody>
          <a:bodyPr wrap="square">
            <a:spAutoFit/>
          </a:bodyPr>
          <a:lstStyle/>
          <a:p>
            <a:r>
              <a:rPr lang="en-US" sz="2800" b="1" dirty="0">
                <a:solidFill>
                  <a:schemeClr val="tx1">
                    <a:lumMod val="85000"/>
                    <a:lumOff val="15000"/>
                  </a:schemeClr>
                </a:solidFill>
                <a:latin typeface="+mj-lt"/>
              </a:rPr>
              <a:t>Noms de fichiers et URL</a:t>
            </a:r>
          </a:p>
        </p:txBody>
      </p:sp>
      <p:sp>
        <p:nvSpPr>
          <p:cNvPr id="27" name="TextBox 26">
            <a:extLst>
              <a:ext uri="{FF2B5EF4-FFF2-40B4-BE49-F238E27FC236}">
                <a16:creationId xmlns:a16="http://schemas.microsoft.com/office/drawing/2014/main" id="{A08F338B-F77F-4226-AD25-3C248899A153}"/>
              </a:ext>
            </a:extLst>
          </p:cNvPr>
          <p:cNvSpPr txBox="1"/>
          <p:nvPr/>
        </p:nvSpPr>
        <p:spPr>
          <a:xfrm>
            <a:off x="6086723" y="1119610"/>
            <a:ext cx="5802461" cy="1997919"/>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Les URL des pages web s’affichent au sein des pages de résultats des moteurs de recherche, cela donne un point de repère à nos visiteurs potentiels</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Or, le nom du fichier HTML d’une page va se retrouver dans son URL</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Eviter les URL trop longues et génériques         bien choisir le nom des fichiers HTML</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6291473" y="5751376"/>
            <a:ext cx="5392994" cy="320850"/>
            <a:chOff x="7746372" y="5197874"/>
            <a:chExt cx="3117234" cy="320850"/>
          </a:xfrm>
        </p:grpSpPr>
        <p:sp>
          <p:nvSpPr>
            <p:cNvPr id="29" name="Rounded Rectangle 28"/>
            <p:cNvSpPr/>
            <p:nvPr/>
          </p:nvSpPr>
          <p:spPr>
            <a:xfrm>
              <a:off x="7830164" y="5197874"/>
              <a:ext cx="2949632"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746372" y="5226633"/>
              <a:ext cx="3117234" cy="253916"/>
            </a:xfrm>
            <a:prstGeom prst="rect">
              <a:avLst/>
            </a:prstGeom>
          </p:spPr>
          <p:txBody>
            <a:bodyPr wrap="none">
              <a:spAutoFit/>
            </a:bodyPr>
            <a:lstStyle/>
            <a:p>
              <a:pPr algn="ctr"/>
              <a:r>
                <a:rPr lang="en-US" sz="1050" b="1" dirty="0">
                  <a:solidFill>
                    <a:schemeClr val="bg1"/>
                  </a:solidFill>
                  <a:latin typeface="+mj-lt"/>
                </a:rPr>
                <a:t>Nom de fichier HTML et URL en rapport avec le contenu de la page</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253716" y="5751376"/>
            <a:ext cx="3536354" cy="320850"/>
            <a:chOff x="8520089" y="5143747"/>
            <a:chExt cx="1035861"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20089" y="514374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557435" y="5177214"/>
              <a:ext cx="961107" cy="253916"/>
            </a:xfrm>
            <a:prstGeom prst="rect">
              <a:avLst/>
            </a:prstGeom>
          </p:spPr>
          <p:txBody>
            <a:bodyPr wrap="none">
              <a:spAutoFit/>
            </a:bodyPr>
            <a:lstStyle/>
            <a:p>
              <a:pPr algn="ctr"/>
              <a:r>
                <a:rPr lang="en-US" sz="1050" b="1" dirty="0">
                  <a:solidFill>
                    <a:schemeClr val="bg1"/>
                  </a:solidFill>
                  <a:latin typeface="+mj-lt"/>
                </a:rPr>
                <a:t>Nom de fichier HTML et URL trop génériques</a:t>
              </a:r>
            </a:p>
          </p:txBody>
        </p:sp>
      </p:grpSp>
      <p:grpSp>
        <p:nvGrpSpPr>
          <p:cNvPr id="16" name="Group 23">
            <a:extLst>
              <a:ext uri="{FF2B5EF4-FFF2-40B4-BE49-F238E27FC236}">
                <a16:creationId xmlns:a16="http://schemas.microsoft.com/office/drawing/2014/main" id="{759FB218-04A6-E829-E0B8-7A1D2B8813DC}"/>
              </a:ext>
            </a:extLst>
          </p:cNvPr>
          <p:cNvGrpSpPr/>
          <p:nvPr/>
        </p:nvGrpSpPr>
        <p:grpSpPr>
          <a:xfrm>
            <a:off x="810032" y="844973"/>
            <a:ext cx="1097426" cy="274637"/>
            <a:chOff x="1133101" y="1183334"/>
            <a:chExt cx="1270000" cy="274637"/>
          </a:xfrm>
        </p:grpSpPr>
        <p:sp>
          <p:nvSpPr>
            <p:cNvPr id="17" name="Parallelogram 24">
              <a:extLst>
                <a:ext uri="{FF2B5EF4-FFF2-40B4-BE49-F238E27FC236}">
                  <a16:creationId xmlns:a16="http://schemas.microsoft.com/office/drawing/2014/main" id="{7D5CC6A1-56AF-A714-BD35-A566C91AAA70}"/>
                </a:ext>
              </a:extLst>
            </p:cNvPr>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D8CFFB-98B5-13B6-8CFA-B77611AD20F8}"/>
                </a:ext>
              </a:extLst>
            </p:cNvPr>
            <p:cNvSpPr/>
            <p:nvPr/>
          </p:nvSpPr>
          <p:spPr>
            <a:xfrm>
              <a:off x="1545123" y="1193694"/>
              <a:ext cx="445956" cy="253916"/>
            </a:xfrm>
            <a:prstGeom prst="rect">
              <a:avLst/>
            </a:prstGeom>
          </p:spPr>
          <p:txBody>
            <a:bodyPr wrap="none">
              <a:spAutoFit/>
            </a:bodyPr>
            <a:lstStyle/>
            <a:p>
              <a:pPr algn="ctr"/>
              <a:r>
                <a:rPr lang="en-US" sz="1050" b="1" dirty="0">
                  <a:solidFill>
                    <a:schemeClr val="bg1"/>
                  </a:solidFill>
                  <a:latin typeface="+mj-lt"/>
                </a:rPr>
                <a:t>SEO</a:t>
              </a:r>
            </a:p>
          </p:txBody>
        </p:sp>
      </p:grpSp>
      <p:sp>
        <p:nvSpPr>
          <p:cNvPr id="19" name="Rectangle 18">
            <a:extLst>
              <a:ext uri="{FF2B5EF4-FFF2-40B4-BE49-F238E27FC236}">
                <a16:creationId xmlns:a16="http://schemas.microsoft.com/office/drawing/2014/main" id="{240B7B02-76B9-10FA-2C4D-7415F540CB9F}"/>
              </a:ext>
            </a:extLst>
          </p:cNvPr>
          <p:cNvSpPr/>
          <p:nvPr/>
        </p:nvSpPr>
        <p:spPr>
          <a:xfrm>
            <a:off x="44726" y="3407089"/>
            <a:ext cx="5685182" cy="54959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7A27397E-4F42-6152-21D6-CBFB70B36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63" y="3530459"/>
            <a:ext cx="5557303" cy="315694"/>
          </a:xfrm>
          <a:prstGeom prst="rect">
            <a:avLst/>
          </a:prstGeom>
        </p:spPr>
      </p:pic>
      <p:sp>
        <p:nvSpPr>
          <p:cNvPr id="21" name="Rectangle 20">
            <a:extLst>
              <a:ext uri="{FF2B5EF4-FFF2-40B4-BE49-F238E27FC236}">
                <a16:creationId xmlns:a16="http://schemas.microsoft.com/office/drawing/2014/main" id="{A203FA8C-9565-89FE-6CE5-989C30E47D51}"/>
              </a:ext>
            </a:extLst>
          </p:cNvPr>
          <p:cNvSpPr/>
          <p:nvPr/>
        </p:nvSpPr>
        <p:spPr>
          <a:xfrm>
            <a:off x="6145363" y="3417029"/>
            <a:ext cx="5685182" cy="54959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FC9CC763-A28C-E63B-430D-A0E9E1CAA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239" y="3530459"/>
            <a:ext cx="5497430" cy="332023"/>
          </a:xfrm>
          <a:prstGeom prst="rect">
            <a:avLst/>
          </a:prstGeom>
        </p:spPr>
      </p:pic>
      <p:cxnSp>
        <p:nvCxnSpPr>
          <p:cNvPr id="22" name="Connecteur droit avec flèche 21">
            <a:extLst>
              <a:ext uri="{FF2B5EF4-FFF2-40B4-BE49-F238E27FC236}">
                <a16:creationId xmlns:a16="http://schemas.microsoft.com/office/drawing/2014/main" id="{3B31968D-A703-0D69-0013-436806F20973}"/>
              </a:ext>
            </a:extLst>
          </p:cNvPr>
          <p:cNvCxnSpPr/>
          <p:nvPr/>
        </p:nvCxnSpPr>
        <p:spPr>
          <a:xfrm>
            <a:off x="9514772" y="2636968"/>
            <a:ext cx="44245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8478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569"/>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0032" y="1226180"/>
            <a:ext cx="4052020" cy="523220"/>
          </a:xfrm>
          <a:prstGeom prst="rect">
            <a:avLst/>
          </a:prstGeom>
        </p:spPr>
        <p:txBody>
          <a:bodyPr wrap="square">
            <a:spAutoFit/>
          </a:bodyPr>
          <a:lstStyle/>
          <a:p>
            <a:r>
              <a:rPr lang="en-US" sz="2800" b="1" dirty="0">
                <a:solidFill>
                  <a:schemeClr val="tx1">
                    <a:lumMod val="85000"/>
                    <a:lumOff val="15000"/>
                  </a:schemeClr>
                </a:solidFill>
                <a:latin typeface="+mj-lt"/>
              </a:rPr>
              <a:t>Hiérarchie des titres</a:t>
            </a:r>
          </a:p>
        </p:txBody>
      </p:sp>
      <p:sp>
        <p:nvSpPr>
          <p:cNvPr id="27" name="TextBox 26">
            <a:extLst>
              <a:ext uri="{FF2B5EF4-FFF2-40B4-BE49-F238E27FC236}">
                <a16:creationId xmlns:a16="http://schemas.microsoft.com/office/drawing/2014/main" id="{A08F338B-F77F-4226-AD25-3C248899A153}"/>
              </a:ext>
            </a:extLst>
          </p:cNvPr>
          <p:cNvSpPr txBox="1"/>
          <p:nvPr/>
        </p:nvSpPr>
        <p:spPr>
          <a:xfrm>
            <a:off x="5903842" y="1112946"/>
            <a:ext cx="6024557" cy="1028423"/>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Les balises de titre doivent être hiérarchisées selon l’importance du titre et non selon sa taille ou le style qu’on veut lui donner</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L’ordre des balises (H1, H2, H3 …) doit être suivi              pas de saut d’échelon</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7330473" y="5751376"/>
            <a:ext cx="3314993" cy="320850"/>
            <a:chOff x="7830164" y="5197874"/>
            <a:chExt cx="2949632" cy="320850"/>
          </a:xfrm>
        </p:grpSpPr>
        <p:sp>
          <p:nvSpPr>
            <p:cNvPr id="29" name="Rounded Rectangle 28"/>
            <p:cNvSpPr/>
            <p:nvPr/>
          </p:nvSpPr>
          <p:spPr>
            <a:xfrm>
              <a:off x="7830164" y="5197874"/>
              <a:ext cx="2949632"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297243" y="5231341"/>
              <a:ext cx="2015473" cy="253916"/>
            </a:xfrm>
            <a:prstGeom prst="rect">
              <a:avLst/>
            </a:prstGeom>
          </p:spPr>
          <p:txBody>
            <a:bodyPr wrap="none">
              <a:spAutoFit/>
            </a:bodyPr>
            <a:lstStyle/>
            <a:p>
              <a:pPr algn="ctr"/>
              <a:r>
                <a:rPr lang="en-US" sz="1050" b="1" dirty="0">
                  <a:solidFill>
                    <a:schemeClr val="bg1"/>
                  </a:solidFill>
                  <a:latin typeface="+mj-lt"/>
                </a:rPr>
                <a:t>Titres ordonnés de manière hiérarchique</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625053" y="5751376"/>
            <a:ext cx="2133634" cy="320850"/>
            <a:chOff x="8520089" y="5143747"/>
            <a:chExt cx="1035861"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20089" y="514374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621937" y="5177214"/>
              <a:ext cx="832099" cy="253916"/>
            </a:xfrm>
            <a:prstGeom prst="rect">
              <a:avLst/>
            </a:prstGeom>
          </p:spPr>
          <p:txBody>
            <a:bodyPr wrap="none">
              <a:spAutoFit/>
            </a:bodyPr>
            <a:lstStyle/>
            <a:p>
              <a:pPr algn="ctr"/>
              <a:r>
                <a:rPr lang="en-US" sz="1050" b="1" dirty="0">
                  <a:solidFill>
                    <a:schemeClr val="bg1"/>
                  </a:solidFill>
                  <a:latin typeface="+mj-lt"/>
                </a:rPr>
                <a:t>Titres non hiérachisés</a:t>
              </a:r>
            </a:p>
          </p:txBody>
        </p:sp>
      </p:grpSp>
      <p:grpSp>
        <p:nvGrpSpPr>
          <p:cNvPr id="16" name="Group 23">
            <a:extLst>
              <a:ext uri="{FF2B5EF4-FFF2-40B4-BE49-F238E27FC236}">
                <a16:creationId xmlns:a16="http://schemas.microsoft.com/office/drawing/2014/main" id="{759FB218-04A6-E829-E0B8-7A1D2B8813DC}"/>
              </a:ext>
            </a:extLst>
          </p:cNvPr>
          <p:cNvGrpSpPr/>
          <p:nvPr/>
        </p:nvGrpSpPr>
        <p:grpSpPr>
          <a:xfrm>
            <a:off x="810032" y="838309"/>
            <a:ext cx="1097426" cy="274637"/>
            <a:chOff x="1133101" y="1183334"/>
            <a:chExt cx="1270000" cy="274637"/>
          </a:xfrm>
        </p:grpSpPr>
        <p:sp>
          <p:nvSpPr>
            <p:cNvPr id="17" name="Parallelogram 24">
              <a:extLst>
                <a:ext uri="{FF2B5EF4-FFF2-40B4-BE49-F238E27FC236}">
                  <a16:creationId xmlns:a16="http://schemas.microsoft.com/office/drawing/2014/main" id="{7D5CC6A1-56AF-A714-BD35-A566C91AAA70}"/>
                </a:ext>
              </a:extLst>
            </p:cNvPr>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D8CFFB-98B5-13B6-8CFA-B77611AD20F8}"/>
                </a:ext>
              </a:extLst>
            </p:cNvPr>
            <p:cNvSpPr/>
            <p:nvPr/>
          </p:nvSpPr>
          <p:spPr>
            <a:xfrm>
              <a:off x="1545123" y="1193694"/>
              <a:ext cx="445956" cy="253916"/>
            </a:xfrm>
            <a:prstGeom prst="rect">
              <a:avLst/>
            </a:prstGeom>
          </p:spPr>
          <p:txBody>
            <a:bodyPr wrap="none">
              <a:spAutoFit/>
            </a:bodyPr>
            <a:lstStyle/>
            <a:p>
              <a:pPr algn="ctr"/>
              <a:r>
                <a:rPr lang="en-US" sz="1050" b="1" dirty="0">
                  <a:solidFill>
                    <a:schemeClr val="bg1"/>
                  </a:solidFill>
                  <a:latin typeface="+mj-lt"/>
                </a:rPr>
                <a:t>SEO</a:t>
              </a:r>
            </a:p>
          </p:txBody>
        </p:sp>
      </p:grpSp>
      <p:pic>
        <p:nvPicPr>
          <p:cNvPr id="6" name="Image 5" descr="Une image contenant texte, capture d’écran, moniteur&#10;&#10;Description générée automatiquement">
            <a:extLst>
              <a:ext uri="{FF2B5EF4-FFF2-40B4-BE49-F238E27FC236}">
                <a16:creationId xmlns:a16="http://schemas.microsoft.com/office/drawing/2014/main" id="{93DE9EED-F972-A5B6-21E3-83B2F37C37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72" t="6223" r="5299" b="6754"/>
          <a:stretch/>
        </p:blipFill>
        <p:spPr>
          <a:xfrm>
            <a:off x="1039977" y="2718499"/>
            <a:ext cx="3303640" cy="2090225"/>
          </a:xfrm>
          <a:prstGeom prst="rect">
            <a:avLst/>
          </a:prstGeom>
        </p:spPr>
      </p:pic>
      <p:pic>
        <p:nvPicPr>
          <p:cNvPr id="8" name="Image 7" descr="Une image contenant texte&#10;&#10;Description générée automatiquement">
            <a:extLst>
              <a:ext uri="{FF2B5EF4-FFF2-40B4-BE49-F238E27FC236}">
                <a16:creationId xmlns:a16="http://schemas.microsoft.com/office/drawing/2014/main" id="{C1AAAB73-A2DB-96D9-2103-3006C4F7AE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3" t="4190" r="3376" b="4194"/>
          <a:stretch/>
        </p:blipFill>
        <p:spPr>
          <a:xfrm>
            <a:off x="6473370" y="2305665"/>
            <a:ext cx="5029200" cy="2905432"/>
          </a:xfrm>
          <a:prstGeom prst="rect">
            <a:avLst/>
          </a:prstGeom>
        </p:spPr>
      </p:pic>
      <p:cxnSp>
        <p:nvCxnSpPr>
          <p:cNvPr id="4" name="Connecteur droit avec flèche 3">
            <a:extLst>
              <a:ext uri="{FF2B5EF4-FFF2-40B4-BE49-F238E27FC236}">
                <a16:creationId xmlns:a16="http://schemas.microsoft.com/office/drawing/2014/main" id="{50696F60-246A-336D-AD57-98603DEAA64E}"/>
              </a:ext>
            </a:extLst>
          </p:cNvPr>
          <p:cNvCxnSpPr/>
          <p:nvPr/>
        </p:nvCxnSpPr>
        <p:spPr>
          <a:xfrm>
            <a:off x="9692827" y="2000866"/>
            <a:ext cx="44245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5592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0"/>
            <a:ext cx="6609006" cy="6858000"/>
            <a:chOff x="0" y="0"/>
            <a:chExt cx="6215386" cy="6858000"/>
          </a:xfrm>
        </p:grpSpPr>
        <p:sp>
          <p:nvSpPr>
            <p:cNvPr id="13" name="Freeform 12"/>
            <p:cNvSpPr/>
            <p:nvPr/>
          </p:nvSpPr>
          <p:spPr>
            <a:xfrm>
              <a:off x="0" y="0"/>
              <a:ext cx="5906878" cy="6858000"/>
            </a:xfrm>
            <a:custGeom>
              <a:avLst/>
              <a:gdLst>
                <a:gd name="connsiteX0" fmla="*/ 0 w 5906878"/>
                <a:gd name="connsiteY0" fmla="*/ 0 h 6858000"/>
                <a:gd name="connsiteX1" fmla="*/ 5906878 w 5906878"/>
                <a:gd name="connsiteY1" fmla="*/ 0 h 6858000"/>
                <a:gd name="connsiteX2" fmla="*/ 4069283 w 5906878"/>
                <a:gd name="connsiteY2" fmla="*/ 6858000 h 6858000"/>
                <a:gd name="connsiteX3" fmla="*/ 0 w 590687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06878" h="6858000">
                  <a:moveTo>
                    <a:pt x="0" y="0"/>
                  </a:moveTo>
                  <a:lnTo>
                    <a:pt x="5906878" y="0"/>
                  </a:lnTo>
                  <a:lnTo>
                    <a:pt x="4069283"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204165" y="0"/>
              <a:ext cx="2011221" cy="6858000"/>
            </a:xfrm>
            <a:custGeom>
              <a:avLst/>
              <a:gdLst>
                <a:gd name="connsiteX0" fmla="*/ 1837595 w 2011221"/>
                <a:gd name="connsiteY0" fmla="*/ 0 h 6858000"/>
                <a:gd name="connsiteX1" fmla="*/ 2011221 w 2011221"/>
                <a:gd name="connsiteY1" fmla="*/ 0 h 6858000"/>
                <a:gd name="connsiteX2" fmla="*/ 173626 w 2011221"/>
                <a:gd name="connsiteY2" fmla="*/ 6858000 h 6858000"/>
                <a:gd name="connsiteX3" fmla="*/ 0 w 20112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011221" h="6858000">
                  <a:moveTo>
                    <a:pt x="1837595" y="0"/>
                  </a:moveTo>
                  <a:lnTo>
                    <a:pt x="2011221" y="0"/>
                  </a:lnTo>
                  <a:lnTo>
                    <a:pt x="173626"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34676" y="434782"/>
            <a:ext cx="5154108" cy="2131087"/>
            <a:chOff x="738757" y="1717925"/>
            <a:chExt cx="3891300" cy="2131087"/>
          </a:xfrm>
        </p:grpSpPr>
        <p:sp>
          <p:nvSpPr>
            <p:cNvPr id="20" name="Rectangle 19"/>
            <p:cNvSpPr/>
            <p:nvPr/>
          </p:nvSpPr>
          <p:spPr>
            <a:xfrm>
              <a:off x="738757" y="2118114"/>
              <a:ext cx="3473664" cy="707886"/>
            </a:xfrm>
            <a:prstGeom prst="rect">
              <a:avLst/>
            </a:prstGeom>
          </p:spPr>
          <p:txBody>
            <a:bodyPr wrap="none">
              <a:spAutoFit/>
            </a:bodyPr>
            <a:lstStyle/>
            <a:p>
              <a:r>
                <a:rPr lang="en-US" sz="2800" b="1" dirty="0">
                  <a:solidFill>
                    <a:schemeClr val="bg1"/>
                  </a:solidFill>
                  <a:latin typeface="+mj-lt"/>
                </a:rPr>
                <a:t>Après les modifications </a:t>
              </a:r>
            </a:p>
            <a:p>
              <a:r>
                <a:rPr lang="en-US" sz="1200" b="1" dirty="0">
                  <a:solidFill>
                    <a:schemeClr val="bg1"/>
                  </a:solidFill>
                  <a:latin typeface="+mj-lt"/>
                </a:rPr>
                <a:t>(1/2)</a:t>
              </a:r>
            </a:p>
          </p:txBody>
        </p:sp>
        <p:grpSp>
          <p:nvGrpSpPr>
            <p:cNvPr id="21" name="Group 20"/>
            <p:cNvGrpSpPr/>
            <p:nvPr/>
          </p:nvGrpSpPr>
          <p:grpSpPr>
            <a:xfrm>
              <a:off x="832083" y="1717925"/>
              <a:ext cx="856477" cy="274637"/>
              <a:chOff x="1133101" y="1183334"/>
              <a:chExt cx="856477" cy="274637"/>
            </a:xfrm>
          </p:grpSpPr>
          <p:sp>
            <p:nvSpPr>
              <p:cNvPr id="23" name="Parallelogram 22"/>
              <p:cNvSpPr/>
              <p:nvPr/>
            </p:nvSpPr>
            <p:spPr>
              <a:xfrm>
                <a:off x="1133101" y="1183334"/>
                <a:ext cx="856477"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359106" y="1193694"/>
                <a:ext cx="404466" cy="253916"/>
              </a:xfrm>
              <a:prstGeom prst="rect">
                <a:avLst/>
              </a:prstGeom>
            </p:spPr>
            <p:txBody>
              <a:bodyPr wrap="none">
                <a:spAutoFit/>
              </a:bodyPr>
              <a:lstStyle/>
              <a:p>
                <a:pPr algn="ctr"/>
                <a:r>
                  <a:rPr lang="en-US" sz="1050" b="1" dirty="0">
                    <a:solidFill>
                      <a:schemeClr val="bg1"/>
                    </a:solidFill>
                    <a:latin typeface="+mj-lt"/>
                  </a:rPr>
                  <a:t>Bilan</a:t>
                </a:r>
              </a:p>
            </p:txBody>
          </p:sp>
        </p:grpSp>
        <p:sp>
          <p:nvSpPr>
            <p:cNvPr id="22" name="TextBox 21">
              <a:extLst>
                <a:ext uri="{FF2B5EF4-FFF2-40B4-BE49-F238E27FC236}">
                  <a16:creationId xmlns:a16="http://schemas.microsoft.com/office/drawing/2014/main" id="{A08F338B-F77F-4226-AD25-3C248899A153}"/>
                </a:ext>
              </a:extLst>
            </p:cNvPr>
            <p:cNvSpPr txBox="1"/>
            <p:nvPr/>
          </p:nvSpPr>
          <p:spPr>
            <a:xfrm>
              <a:off x="738757" y="2820589"/>
              <a:ext cx="3891300" cy="1028423"/>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Nous exécutons de nouveau l’outil Lighthouse pour mesurer l’effet des optimisations et leur impact sur les 3 critères étudiés lors </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de l’audit. Voici les scores :</a:t>
              </a:r>
            </a:p>
          </p:txBody>
        </p:sp>
      </p:grpSp>
      <p:sp>
        <p:nvSpPr>
          <p:cNvPr id="25" name="Rounded Rectangle 16">
            <a:extLst>
              <a:ext uri="{FF2B5EF4-FFF2-40B4-BE49-F238E27FC236}">
                <a16:creationId xmlns:a16="http://schemas.microsoft.com/office/drawing/2014/main" id="{FED880DC-E7CD-78B8-1133-19938D65B6B6}"/>
              </a:ext>
            </a:extLst>
          </p:cNvPr>
          <p:cNvSpPr/>
          <p:nvPr/>
        </p:nvSpPr>
        <p:spPr>
          <a:xfrm>
            <a:off x="1206177" y="5327194"/>
            <a:ext cx="2854195"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Version mobile</a:t>
            </a:r>
          </a:p>
        </p:txBody>
      </p:sp>
      <p:sp>
        <p:nvSpPr>
          <p:cNvPr id="26" name="Rounded Rectangle 16">
            <a:extLst>
              <a:ext uri="{FF2B5EF4-FFF2-40B4-BE49-F238E27FC236}">
                <a16:creationId xmlns:a16="http://schemas.microsoft.com/office/drawing/2014/main" id="{C876DDB7-4DA6-330F-9E1F-6F998A51100E}"/>
              </a:ext>
            </a:extLst>
          </p:cNvPr>
          <p:cNvSpPr/>
          <p:nvPr/>
        </p:nvSpPr>
        <p:spPr>
          <a:xfrm>
            <a:off x="7464866" y="5327193"/>
            <a:ext cx="2854195"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Version desktop</a:t>
            </a:r>
          </a:p>
        </p:txBody>
      </p:sp>
      <p:sp>
        <p:nvSpPr>
          <p:cNvPr id="39" name="TextBox 5">
            <a:extLst>
              <a:ext uri="{FF2B5EF4-FFF2-40B4-BE49-F238E27FC236}">
                <a16:creationId xmlns:a16="http://schemas.microsoft.com/office/drawing/2014/main" id="{A5C938A6-CB79-A7AB-700B-6724D46D1923}"/>
              </a:ext>
            </a:extLst>
          </p:cNvPr>
          <p:cNvSpPr txBox="1"/>
          <p:nvPr/>
        </p:nvSpPr>
        <p:spPr>
          <a:xfrm>
            <a:off x="6730622" y="1654298"/>
            <a:ext cx="4322683" cy="705258"/>
          </a:xfrm>
          <a:prstGeom prst="rect">
            <a:avLst/>
          </a:prstGeom>
          <a:noFill/>
        </p:spPr>
        <p:txBody>
          <a:bodyPr wrap="square" rtlCol="0">
            <a:spAutoFit/>
          </a:bodyPr>
          <a:lstStyle/>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Tous les indicateurs visés sont passés au vert</a:t>
            </a:r>
          </a:p>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et présentent un bon voir un excellent score</a:t>
            </a:r>
          </a:p>
        </p:txBody>
      </p:sp>
      <p:pic>
        <p:nvPicPr>
          <p:cNvPr id="3" name="Image 2" descr="Une image contenant texte, équipement électronique, capture d’écran, ordinateur&#10;&#10;Description générée automatiquement">
            <a:extLst>
              <a:ext uri="{FF2B5EF4-FFF2-40B4-BE49-F238E27FC236}">
                <a16:creationId xmlns:a16="http://schemas.microsoft.com/office/drawing/2014/main" id="{4BDBE53A-34C8-C9F0-B314-A729A8D2A6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355" t="70822" r="34798" b="14772"/>
          <a:stretch/>
        </p:blipFill>
        <p:spPr>
          <a:xfrm>
            <a:off x="6623963" y="3022137"/>
            <a:ext cx="4536000" cy="1179652"/>
          </a:xfrm>
          <a:prstGeom prst="rect">
            <a:avLst/>
          </a:prstGeom>
        </p:spPr>
      </p:pic>
      <p:pic>
        <p:nvPicPr>
          <p:cNvPr id="5" name="Image 4" descr="Une image contenant texte, équipement électronique, capture d’écran, afficher&#10;&#10;Description générée automatiquement">
            <a:extLst>
              <a:ext uri="{FF2B5EF4-FFF2-40B4-BE49-F238E27FC236}">
                <a16:creationId xmlns:a16="http://schemas.microsoft.com/office/drawing/2014/main" id="{4BB4CF9B-350C-2AF0-03AB-13527159F2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081" t="70860" r="35806" b="15288"/>
          <a:stretch/>
        </p:blipFill>
        <p:spPr>
          <a:xfrm>
            <a:off x="387290" y="3017963"/>
            <a:ext cx="4491968" cy="1188000"/>
          </a:xfrm>
          <a:prstGeom prst="rect">
            <a:avLst/>
          </a:prstGeom>
        </p:spPr>
      </p:pic>
      <p:sp>
        <p:nvSpPr>
          <p:cNvPr id="7" name="Forme en L 6">
            <a:extLst>
              <a:ext uri="{FF2B5EF4-FFF2-40B4-BE49-F238E27FC236}">
                <a16:creationId xmlns:a16="http://schemas.microsoft.com/office/drawing/2014/main" id="{2FFDC6E7-11B6-A27B-8B8B-A5E686673B1B}"/>
              </a:ext>
            </a:extLst>
          </p:cNvPr>
          <p:cNvSpPr/>
          <p:nvPr/>
        </p:nvSpPr>
        <p:spPr>
          <a:xfrm rot="2591813" flipH="1">
            <a:off x="7128292" y="1665464"/>
            <a:ext cx="257958" cy="457767"/>
          </a:xfrm>
          <a:prstGeom prst="corner">
            <a:avLst>
              <a:gd name="adj1" fmla="val 43652"/>
              <a:gd name="adj2" fmla="val 353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74687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90011" y="1650935"/>
            <a:ext cx="4671340" cy="707886"/>
          </a:xfrm>
          <a:prstGeom prst="rect">
            <a:avLst/>
          </a:prstGeom>
        </p:spPr>
        <p:txBody>
          <a:bodyPr wrap="square">
            <a:spAutoFit/>
          </a:bodyPr>
          <a:lstStyle/>
          <a:p>
            <a:r>
              <a:rPr lang="en-US" sz="2800" b="1" dirty="0">
                <a:solidFill>
                  <a:schemeClr val="tx1">
                    <a:lumMod val="85000"/>
                    <a:lumOff val="15000"/>
                  </a:schemeClr>
                </a:solidFill>
                <a:latin typeface="+mj-lt"/>
              </a:rPr>
              <a:t>Après les modifications </a:t>
            </a:r>
          </a:p>
          <a:p>
            <a:r>
              <a:rPr lang="en-US" sz="1200" b="1" dirty="0">
                <a:solidFill>
                  <a:schemeClr val="tx1">
                    <a:lumMod val="85000"/>
                    <a:lumOff val="15000"/>
                  </a:schemeClr>
                </a:solidFill>
                <a:latin typeface="+mj-lt"/>
              </a:rPr>
              <a:t>(2/2)</a:t>
            </a:r>
          </a:p>
        </p:txBody>
      </p:sp>
      <p:sp>
        <p:nvSpPr>
          <p:cNvPr id="7" name="TextBox 6">
            <a:extLst>
              <a:ext uri="{FF2B5EF4-FFF2-40B4-BE49-F238E27FC236}">
                <a16:creationId xmlns:a16="http://schemas.microsoft.com/office/drawing/2014/main" id="{A08F338B-F77F-4226-AD25-3C248899A153}"/>
              </a:ext>
            </a:extLst>
          </p:cNvPr>
          <p:cNvSpPr txBox="1"/>
          <p:nvPr/>
        </p:nvSpPr>
        <p:spPr>
          <a:xfrm>
            <a:off x="890010" y="2516894"/>
            <a:ext cx="5205990" cy="705258"/>
          </a:xfrm>
          <a:prstGeom prst="rect">
            <a:avLst/>
          </a:prstGeom>
          <a:noFill/>
        </p:spPr>
        <p:txBody>
          <a:bodyPr wrap="square" rtlCol="0">
            <a:spAutoFit/>
          </a:bodyPr>
          <a:lstStyle/>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Nous ré-utilisons l’outil Wave pour observer les changements apportés plus spécifiquement à l’accessibilité du site</a:t>
            </a:r>
            <a:endParaRPr lang="id-ID" sz="1400" b="1" dirty="0">
              <a:solidFill>
                <a:schemeClr val="bg1">
                  <a:lumMod val="50000"/>
                </a:schemeClr>
              </a:solidFill>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E8B748B4-6131-3364-4A04-ACDAA11A9C09}"/>
              </a:ext>
            </a:extLst>
          </p:cNvPr>
          <p:cNvSpPr/>
          <p:nvPr/>
        </p:nvSpPr>
        <p:spPr>
          <a:xfrm>
            <a:off x="1478413" y="1247260"/>
            <a:ext cx="272832" cy="253916"/>
          </a:xfrm>
          <a:prstGeom prst="rect">
            <a:avLst/>
          </a:prstGeom>
        </p:spPr>
        <p:txBody>
          <a:bodyPr wrap="none">
            <a:spAutoFit/>
          </a:bodyPr>
          <a:lstStyle/>
          <a:p>
            <a:pPr algn="ctr"/>
            <a:r>
              <a:rPr lang="en-US" sz="1050" b="1" dirty="0">
                <a:solidFill>
                  <a:schemeClr val="bg1"/>
                </a:solidFill>
                <a:latin typeface="+mj-lt"/>
              </a:rPr>
              <a:t>B</a:t>
            </a:r>
          </a:p>
        </p:txBody>
      </p:sp>
      <p:sp>
        <p:nvSpPr>
          <p:cNvPr id="18" name="Freeform 2">
            <a:extLst>
              <a:ext uri="{FF2B5EF4-FFF2-40B4-BE49-F238E27FC236}">
                <a16:creationId xmlns:a16="http://schemas.microsoft.com/office/drawing/2014/main" id="{E0A2A48A-A39C-0C79-1809-EEB7FB790E79}"/>
              </a:ext>
            </a:extLst>
          </p:cNvPr>
          <p:cNvSpPr/>
          <p:nvPr/>
        </p:nvSpPr>
        <p:spPr>
          <a:xfrm>
            <a:off x="7123981" y="-1"/>
            <a:ext cx="5068019" cy="6857999"/>
          </a:xfrm>
          <a:custGeom>
            <a:avLst/>
            <a:gdLst>
              <a:gd name="connsiteX0" fmla="*/ 0 w 5068019"/>
              <a:gd name="connsiteY0" fmla="*/ 0 h 6857999"/>
              <a:gd name="connsiteX1" fmla="*/ 1635139 w 5068019"/>
              <a:gd name="connsiteY1" fmla="*/ 0 h 6857999"/>
              <a:gd name="connsiteX2" fmla="*/ 5068019 w 5068019"/>
              <a:gd name="connsiteY2" fmla="*/ 3432879 h 6857999"/>
              <a:gd name="connsiteX3" fmla="*/ 5068019 w 5068019"/>
              <a:gd name="connsiteY3" fmla="*/ 3489651 h 6857999"/>
              <a:gd name="connsiteX4" fmla="*/ 3578762 w 5068019"/>
              <a:gd name="connsiteY4" fmla="*/ 4978908 h 6857999"/>
              <a:gd name="connsiteX5" fmla="*/ 3563460 w 5068019"/>
              <a:gd name="connsiteY5" fmla="*/ 4963607 h 6857999"/>
              <a:gd name="connsiteX6" fmla="*/ 1669068 w 5068019"/>
              <a:gd name="connsiteY6" fmla="*/ 6857999 h 6857999"/>
              <a:gd name="connsiteX7" fmla="*/ 0 w 5068019"/>
              <a:gd name="connsiteY7" fmla="*/ 6857999 h 6857999"/>
              <a:gd name="connsiteX8" fmla="*/ 0 w 5068019"/>
              <a:gd name="connsiteY8" fmla="*/ 5491780 h 6857999"/>
              <a:gd name="connsiteX9" fmla="*/ 2045817 w 5068019"/>
              <a:gd name="connsiteY9" fmla="*/ 3445963 h 6857999"/>
              <a:gd name="connsiteX10" fmla="*/ 0 w 5068019"/>
              <a:gd name="connsiteY10" fmla="*/ 140014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8019" h="6857999">
                <a:moveTo>
                  <a:pt x="0" y="0"/>
                </a:moveTo>
                <a:lnTo>
                  <a:pt x="1635139" y="0"/>
                </a:lnTo>
                <a:lnTo>
                  <a:pt x="5068019" y="3432879"/>
                </a:lnTo>
                <a:lnTo>
                  <a:pt x="5068019" y="3489651"/>
                </a:lnTo>
                <a:lnTo>
                  <a:pt x="3578762" y="4978908"/>
                </a:lnTo>
                <a:lnTo>
                  <a:pt x="3563460" y="4963607"/>
                </a:lnTo>
                <a:lnTo>
                  <a:pt x="1669068" y="6857999"/>
                </a:lnTo>
                <a:lnTo>
                  <a:pt x="0" y="6857999"/>
                </a:lnTo>
                <a:lnTo>
                  <a:pt x="0" y="5491780"/>
                </a:lnTo>
                <a:lnTo>
                  <a:pt x="2045817" y="3445963"/>
                </a:lnTo>
                <a:lnTo>
                  <a:pt x="0" y="1400146"/>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ounded Rectangle 13">
            <a:extLst>
              <a:ext uri="{FF2B5EF4-FFF2-40B4-BE49-F238E27FC236}">
                <a16:creationId xmlns:a16="http://schemas.microsoft.com/office/drawing/2014/main" id="{0E2DA700-A30B-CE43-127A-E1CFB4C72170}"/>
              </a:ext>
            </a:extLst>
          </p:cNvPr>
          <p:cNvSpPr/>
          <p:nvPr/>
        </p:nvSpPr>
        <p:spPr>
          <a:xfrm>
            <a:off x="982137" y="5207065"/>
            <a:ext cx="3884670" cy="41977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DFD6C4E-F249-1B14-93CF-6DFA398739F0}"/>
              </a:ext>
            </a:extLst>
          </p:cNvPr>
          <p:cNvSpPr/>
          <p:nvPr/>
        </p:nvSpPr>
        <p:spPr>
          <a:xfrm>
            <a:off x="1222314" y="5247674"/>
            <a:ext cx="3404316" cy="338554"/>
          </a:xfrm>
          <a:prstGeom prst="rect">
            <a:avLst/>
          </a:prstGeom>
        </p:spPr>
        <p:txBody>
          <a:bodyPr wrap="square">
            <a:spAutoFit/>
          </a:bodyPr>
          <a:lstStyle/>
          <a:p>
            <a:pPr algn="ctr"/>
            <a:r>
              <a:rPr lang="en-US" sz="1600" b="1" dirty="0">
                <a:solidFill>
                  <a:schemeClr val="bg1"/>
                </a:solidFill>
                <a:latin typeface="+mj-lt"/>
              </a:rPr>
              <a:t>Plus aucune erreur détectée !</a:t>
            </a:r>
          </a:p>
        </p:txBody>
      </p:sp>
      <p:sp>
        <p:nvSpPr>
          <p:cNvPr id="11" name="Parallelogram 22">
            <a:extLst>
              <a:ext uri="{FF2B5EF4-FFF2-40B4-BE49-F238E27FC236}">
                <a16:creationId xmlns:a16="http://schemas.microsoft.com/office/drawing/2014/main" id="{3922511C-3642-E76F-C4FF-9EA1701772FB}"/>
              </a:ext>
            </a:extLst>
          </p:cNvPr>
          <p:cNvSpPr/>
          <p:nvPr/>
        </p:nvSpPr>
        <p:spPr>
          <a:xfrm>
            <a:off x="982137" y="1236899"/>
            <a:ext cx="1134422"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8CEBEE-D2FE-931F-BA20-A052DC2763B6}"/>
              </a:ext>
            </a:extLst>
          </p:cNvPr>
          <p:cNvSpPr/>
          <p:nvPr/>
        </p:nvSpPr>
        <p:spPr>
          <a:xfrm>
            <a:off x="1281486" y="1248907"/>
            <a:ext cx="535724" cy="253916"/>
          </a:xfrm>
          <a:prstGeom prst="rect">
            <a:avLst/>
          </a:prstGeom>
        </p:spPr>
        <p:txBody>
          <a:bodyPr wrap="none">
            <a:spAutoFit/>
          </a:bodyPr>
          <a:lstStyle/>
          <a:p>
            <a:pPr algn="ctr"/>
            <a:r>
              <a:rPr lang="en-US" sz="1050" b="1" dirty="0">
                <a:solidFill>
                  <a:schemeClr val="bg1"/>
                </a:solidFill>
                <a:latin typeface="+mj-lt"/>
              </a:rPr>
              <a:t>Bilan</a:t>
            </a:r>
          </a:p>
        </p:txBody>
      </p:sp>
      <p:pic>
        <p:nvPicPr>
          <p:cNvPr id="3" name="Image 2">
            <a:extLst>
              <a:ext uri="{FF2B5EF4-FFF2-40B4-BE49-F238E27FC236}">
                <a16:creationId xmlns:a16="http://schemas.microsoft.com/office/drawing/2014/main" id="{8088F73B-D5B1-7633-B33B-833D547E1DFC}"/>
              </a:ext>
            </a:extLst>
          </p:cNvPr>
          <p:cNvPicPr>
            <a:picLocks noChangeAspect="1"/>
          </p:cNvPicPr>
          <p:nvPr/>
        </p:nvPicPr>
        <p:blipFill rotWithShape="1">
          <a:blip r:embed="rId2">
            <a:extLst>
              <a:ext uri="{28A0092B-C50C-407E-A947-70E740481C1C}">
                <a14:useLocalDpi xmlns:a14="http://schemas.microsoft.com/office/drawing/2010/main" val="0"/>
              </a:ext>
            </a:extLst>
          </a:blip>
          <a:srcRect l="282" r="78428" b="26246"/>
          <a:stretch/>
        </p:blipFill>
        <p:spPr>
          <a:xfrm>
            <a:off x="7568360" y="513286"/>
            <a:ext cx="3000413" cy="5831424"/>
          </a:xfrm>
          <a:prstGeom prst="rect">
            <a:avLst/>
          </a:prstGeom>
        </p:spPr>
      </p:pic>
    </p:spTree>
    <p:extLst>
      <p:ext uri="{BB962C8B-B14F-4D97-AF65-F5344CB8AC3E}">
        <p14:creationId xmlns:p14="http://schemas.microsoft.com/office/powerpoint/2010/main" val="274818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6E7AC3AF-8FC0-D499-4EB6-E729FDBCB912}"/>
              </a:ext>
            </a:extLst>
          </p:cNvPr>
          <p:cNvGrpSpPr/>
          <p:nvPr/>
        </p:nvGrpSpPr>
        <p:grpSpPr>
          <a:xfrm>
            <a:off x="0" y="913348"/>
            <a:ext cx="11813741" cy="5031304"/>
            <a:chOff x="132345" y="1173809"/>
            <a:chExt cx="11813741" cy="5031304"/>
          </a:xfrm>
        </p:grpSpPr>
        <p:grpSp>
          <p:nvGrpSpPr>
            <p:cNvPr id="11" name="Groupe 10">
              <a:extLst>
                <a:ext uri="{FF2B5EF4-FFF2-40B4-BE49-F238E27FC236}">
                  <a16:creationId xmlns:a16="http://schemas.microsoft.com/office/drawing/2014/main" id="{D598BC7B-39E3-320D-5CF6-9CA0C6DDB6D8}"/>
                </a:ext>
              </a:extLst>
            </p:cNvPr>
            <p:cNvGrpSpPr/>
            <p:nvPr/>
          </p:nvGrpSpPr>
          <p:grpSpPr>
            <a:xfrm>
              <a:off x="132345" y="1173809"/>
              <a:ext cx="6403389" cy="4510382"/>
              <a:chOff x="794412" y="1164284"/>
              <a:chExt cx="6403389" cy="4510382"/>
            </a:xfrm>
          </p:grpSpPr>
          <p:grpSp>
            <p:nvGrpSpPr>
              <p:cNvPr id="3" name="Group 2"/>
              <p:cNvGrpSpPr/>
              <p:nvPr/>
            </p:nvGrpSpPr>
            <p:grpSpPr>
              <a:xfrm>
                <a:off x="794412" y="1164284"/>
                <a:ext cx="6348042" cy="4510382"/>
                <a:chOff x="813462" y="1377484"/>
                <a:chExt cx="6348042" cy="4510382"/>
              </a:xfrm>
            </p:grpSpPr>
            <p:sp>
              <p:nvSpPr>
                <p:cNvPr id="4" name="Rectangle 3"/>
                <p:cNvSpPr/>
                <p:nvPr/>
              </p:nvSpPr>
              <p:spPr>
                <a:xfrm>
                  <a:off x="1052139" y="1839116"/>
                  <a:ext cx="6109365" cy="523220"/>
                </a:xfrm>
                <a:prstGeom prst="rect">
                  <a:avLst/>
                </a:prstGeom>
              </p:spPr>
              <p:txBody>
                <a:bodyPr wrap="none">
                  <a:spAutoFit/>
                </a:bodyPr>
                <a:lstStyle/>
                <a:p>
                  <a:r>
                    <a:rPr lang="en-US" sz="2800" b="1" dirty="0">
                      <a:solidFill>
                        <a:schemeClr val="tx1">
                          <a:lumMod val="85000"/>
                          <a:lumOff val="15000"/>
                        </a:schemeClr>
                      </a:solidFill>
                      <a:latin typeface="+mj-lt"/>
                    </a:rPr>
                    <a:t>Un site qui présente des lacunes</a:t>
                  </a:r>
                </a:p>
              </p:txBody>
            </p:sp>
            <p:grpSp>
              <p:nvGrpSpPr>
                <p:cNvPr id="5" name="Group 4"/>
                <p:cNvGrpSpPr/>
                <p:nvPr/>
              </p:nvGrpSpPr>
              <p:grpSpPr>
                <a:xfrm>
                  <a:off x="1152151" y="1377484"/>
                  <a:ext cx="1270000" cy="274637"/>
                  <a:chOff x="1152151" y="1243013"/>
                  <a:chExt cx="1270000" cy="274637"/>
                </a:xfrm>
              </p:grpSpPr>
              <p:sp>
                <p:nvSpPr>
                  <p:cNvPr id="19" name="Parallelogram 18"/>
                  <p:cNvSpPr/>
                  <p:nvPr/>
                </p:nvSpPr>
                <p:spPr>
                  <a:xfrm>
                    <a:off x="1152151" y="1243013"/>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77423" y="1249639"/>
                    <a:ext cx="819456" cy="253916"/>
                  </a:xfrm>
                  <a:prstGeom prst="rect">
                    <a:avLst/>
                  </a:prstGeom>
                </p:spPr>
                <p:txBody>
                  <a:bodyPr wrap="none">
                    <a:spAutoFit/>
                  </a:bodyPr>
                  <a:lstStyle/>
                  <a:p>
                    <a:pPr algn="ctr"/>
                    <a:r>
                      <a:rPr lang="en-US" sz="1050" b="1" dirty="0">
                        <a:solidFill>
                          <a:schemeClr val="bg1"/>
                        </a:solidFill>
                        <a:latin typeface="+mj-lt"/>
                      </a:rPr>
                      <a:t>Contexte</a:t>
                    </a:r>
                  </a:p>
                </p:txBody>
              </p:sp>
            </p:grpSp>
            <p:sp>
              <p:nvSpPr>
                <p:cNvPr id="6" name="TextBox 5">
                  <a:extLst>
                    <a:ext uri="{FF2B5EF4-FFF2-40B4-BE49-F238E27FC236}">
                      <a16:creationId xmlns:a16="http://schemas.microsoft.com/office/drawing/2014/main" id="{A08F338B-F77F-4226-AD25-3C248899A153}"/>
                    </a:ext>
                  </a:extLst>
                </p:cNvPr>
                <p:cNvSpPr txBox="1"/>
                <p:nvPr/>
              </p:nvSpPr>
              <p:spPr>
                <a:xfrm>
                  <a:off x="1052139" y="2676143"/>
                  <a:ext cx="5207338" cy="1351588"/>
                </a:xfrm>
                <a:prstGeom prst="rect">
                  <a:avLst/>
                </a:prstGeom>
                <a:noFill/>
              </p:spPr>
              <p:txBody>
                <a:bodyPr wrap="square" rtlCol="0">
                  <a:spAutoFit/>
                </a:bodyPr>
                <a:lstStyle/>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Le site web de l’agence a perdu au fil du temps en positionnement sur les moteurs de recherche</a:t>
                  </a:r>
                </a:p>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Les utilisateurs nous ont signalé des problèmes d’accessibilité avec notre site</a:t>
                  </a:r>
                </a:p>
              </p:txBody>
            </p:sp>
            <p:sp>
              <p:nvSpPr>
                <p:cNvPr id="14" name="Kotak Teks 3">
                  <a:extLst>
                    <a:ext uri="{FF2B5EF4-FFF2-40B4-BE49-F238E27FC236}">
                      <a16:creationId xmlns:a16="http://schemas.microsoft.com/office/drawing/2014/main" id="{14A00727-7EEC-4EA7-9D28-9BBC184B9984}"/>
                    </a:ext>
                  </a:extLst>
                </p:cNvPr>
                <p:cNvSpPr txBox="1"/>
                <p:nvPr/>
              </p:nvSpPr>
              <p:spPr>
                <a:xfrm>
                  <a:off x="3081821" y="5626256"/>
                  <a:ext cx="1864073"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mj-lt"/>
                      <a:ea typeface="Roboto" panose="02000000000000000000" pitchFamily="2" charset="0"/>
                      <a:cs typeface="Poppins Medium" panose="00000600000000000000" pitchFamily="2" charset="0"/>
                    </a:rPr>
                    <a:t>Accessibilité</a:t>
                  </a:r>
                  <a:endParaRPr lang="en-ID" sz="1100" b="1" dirty="0">
                    <a:solidFill>
                      <a:schemeClr val="tx1">
                        <a:lumMod val="85000"/>
                        <a:lumOff val="15000"/>
                      </a:schemeClr>
                    </a:solidFill>
                    <a:latin typeface="+mj-lt"/>
                    <a:ea typeface="Roboto" panose="02000000000000000000" pitchFamily="2" charset="0"/>
                    <a:cs typeface="Poppins Medium" panose="00000600000000000000" pitchFamily="2" charset="0"/>
                  </a:endParaRPr>
                </a:p>
              </p:txBody>
            </p:sp>
            <p:sp>
              <p:nvSpPr>
                <p:cNvPr id="9" name="Kotak Teks 3">
                  <a:extLst>
                    <a:ext uri="{FF2B5EF4-FFF2-40B4-BE49-F238E27FC236}">
                      <a16:creationId xmlns:a16="http://schemas.microsoft.com/office/drawing/2014/main" id="{14A00727-7EEC-4EA7-9D28-9BBC184B9984}"/>
                    </a:ext>
                  </a:extLst>
                </p:cNvPr>
                <p:cNvSpPr txBox="1"/>
                <p:nvPr/>
              </p:nvSpPr>
              <p:spPr>
                <a:xfrm>
                  <a:off x="813462" y="5626256"/>
                  <a:ext cx="1864073"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mj-lt"/>
                      <a:ea typeface="Roboto" panose="02000000000000000000" pitchFamily="2" charset="0"/>
                      <a:cs typeface="Poppins Medium" panose="00000600000000000000" pitchFamily="2" charset="0"/>
                    </a:rPr>
                    <a:t>Positionnement</a:t>
                  </a:r>
                  <a:endParaRPr lang="en-ID" sz="1100" b="1" dirty="0">
                    <a:solidFill>
                      <a:schemeClr val="tx1">
                        <a:lumMod val="85000"/>
                        <a:lumOff val="15000"/>
                      </a:schemeClr>
                    </a:solidFill>
                    <a:latin typeface="+mj-lt"/>
                    <a:ea typeface="Roboto" panose="02000000000000000000" pitchFamily="2" charset="0"/>
                    <a:cs typeface="Poppins Medium" panose="00000600000000000000" pitchFamily="2" charset="0"/>
                  </a:endParaRPr>
                </a:p>
              </p:txBody>
            </p:sp>
          </p:grpSp>
          <p:cxnSp>
            <p:nvCxnSpPr>
              <p:cNvPr id="32" name="Connecteur : en arc 31">
                <a:extLst>
                  <a:ext uri="{FF2B5EF4-FFF2-40B4-BE49-F238E27FC236}">
                    <a16:creationId xmlns:a16="http://schemas.microsoft.com/office/drawing/2014/main" id="{2FD44291-A752-4704-E1FE-742984ECB2C2}"/>
                  </a:ext>
                </a:extLst>
              </p:cNvPr>
              <p:cNvCxnSpPr/>
              <p:nvPr/>
            </p:nvCxnSpPr>
            <p:spPr>
              <a:xfrm>
                <a:off x="1251759" y="4322164"/>
                <a:ext cx="949377" cy="879423"/>
              </a:xfrm>
              <a:prstGeom prst="curvedConnector3">
                <a:avLst>
                  <a:gd name="adj1" fmla="val 47895"/>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e 45">
                <a:extLst>
                  <a:ext uri="{FF2B5EF4-FFF2-40B4-BE49-F238E27FC236}">
                    <a16:creationId xmlns:a16="http://schemas.microsoft.com/office/drawing/2014/main" id="{D76EE376-26AB-DA1D-18D3-590422F5972E}"/>
                  </a:ext>
                </a:extLst>
              </p:cNvPr>
              <p:cNvGrpSpPr/>
              <p:nvPr/>
            </p:nvGrpSpPr>
            <p:grpSpPr>
              <a:xfrm>
                <a:off x="3612559" y="4322164"/>
                <a:ext cx="764498" cy="884420"/>
                <a:chOff x="4052341" y="4322164"/>
                <a:chExt cx="764498" cy="884420"/>
              </a:xfrm>
            </p:grpSpPr>
            <p:cxnSp>
              <p:nvCxnSpPr>
                <p:cNvPr id="38" name="Connecteur droit 37">
                  <a:extLst>
                    <a:ext uri="{FF2B5EF4-FFF2-40B4-BE49-F238E27FC236}">
                      <a16:creationId xmlns:a16="http://schemas.microsoft.com/office/drawing/2014/main" id="{B7CA5D2F-9566-0DA8-6ADB-4484FAFB3733}"/>
                    </a:ext>
                  </a:extLst>
                </p:cNvPr>
                <p:cNvCxnSpPr/>
                <p:nvPr/>
              </p:nvCxnSpPr>
              <p:spPr>
                <a:xfrm flipH="1">
                  <a:off x="4052341" y="4322164"/>
                  <a:ext cx="764498" cy="88442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90FD7E10-9BFB-59FD-3478-010543EBC19D}"/>
                    </a:ext>
                  </a:extLst>
                </p:cNvPr>
                <p:cNvCxnSpPr>
                  <a:cxnSpLocks/>
                </p:cNvCxnSpPr>
                <p:nvPr/>
              </p:nvCxnSpPr>
              <p:spPr>
                <a:xfrm>
                  <a:off x="4052341" y="4322164"/>
                  <a:ext cx="764498" cy="88442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45" name="Kotak Teks 3">
                <a:extLst>
                  <a:ext uri="{FF2B5EF4-FFF2-40B4-BE49-F238E27FC236}">
                    <a16:creationId xmlns:a16="http://schemas.microsoft.com/office/drawing/2014/main" id="{51DB3E56-7609-BDF3-F198-99C70E5C3016}"/>
                  </a:ext>
                </a:extLst>
              </p:cNvPr>
              <p:cNvSpPr txBox="1"/>
              <p:nvPr/>
            </p:nvSpPr>
            <p:spPr>
              <a:xfrm>
                <a:off x="5333728" y="5413056"/>
                <a:ext cx="1864073" cy="261610"/>
              </a:xfrm>
              <a:prstGeom prst="rect">
                <a:avLst/>
              </a:prstGeom>
              <a:noFill/>
            </p:spPr>
            <p:txBody>
              <a:bodyPr wrap="square" rtlCol="0">
                <a:spAutoFit/>
              </a:bodyPr>
              <a:lstStyle/>
              <a:p>
                <a:pPr algn="ctr"/>
                <a:r>
                  <a:rPr lang="en-US" sz="1100" b="1" dirty="0">
                    <a:solidFill>
                      <a:schemeClr val="tx1">
                        <a:lumMod val="85000"/>
                        <a:lumOff val="15000"/>
                      </a:schemeClr>
                    </a:solidFill>
                    <a:latin typeface="+mj-lt"/>
                    <a:ea typeface="Roboto" panose="02000000000000000000" pitchFamily="2" charset="0"/>
                    <a:cs typeface="Poppins Medium" panose="00000600000000000000" pitchFamily="2" charset="0"/>
                  </a:rPr>
                  <a:t>Performances</a:t>
                </a:r>
                <a:endParaRPr lang="en-ID" sz="1100" b="1" dirty="0">
                  <a:solidFill>
                    <a:schemeClr val="tx1">
                      <a:lumMod val="85000"/>
                      <a:lumOff val="15000"/>
                    </a:schemeClr>
                  </a:solidFill>
                  <a:latin typeface="+mj-lt"/>
                  <a:ea typeface="Roboto" panose="02000000000000000000" pitchFamily="2" charset="0"/>
                  <a:cs typeface="Poppins Medium" panose="00000600000000000000" pitchFamily="2" charset="0"/>
                </a:endParaRPr>
              </a:p>
            </p:txBody>
          </p:sp>
          <p:sp>
            <p:nvSpPr>
              <p:cNvPr id="48" name="Block Arc 15">
                <a:extLst>
                  <a:ext uri="{FF2B5EF4-FFF2-40B4-BE49-F238E27FC236}">
                    <a16:creationId xmlns:a16="http://schemas.microsoft.com/office/drawing/2014/main" id="{2F7E1B1D-9487-FE48-F323-9AA2314885C5}"/>
                  </a:ext>
                </a:extLst>
              </p:cNvPr>
              <p:cNvSpPr/>
              <p:nvPr/>
            </p:nvSpPr>
            <p:spPr>
              <a:xfrm rot="5400000">
                <a:off x="5684233" y="4180344"/>
                <a:ext cx="1163062" cy="1163062"/>
              </a:xfrm>
              <a:prstGeom prst="blockArc">
                <a:avLst>
                  <a:gd name="adj1" fmla="val 4055888"/>
                  <a:gd name="adj2" fmla="val 4045612"/>
                  <a:gd name="adj3" fmla="val 3495"/>
                </a:avLst>
              </a:prstGeom>
              <a:solidFill>
                <a:schemeClr val="bg1">
                  <a:lumMod val="95000"/>
                </a:schemeClr>
              </a:solidFill>
              <a:ln w="360" cap="flat">
                <a:noFill/>
                <a:prstDash val="solid"/>
                <a:miter/>
              </a:ln>
            </p:spPr>
            <p:txBody>
              <a:bodyPr rtlCol="0" anchor="ctr"/>
              <a:lstStyle/>
              <a:p>
                <a:pPr algn="l"/>
                <a:endParaRPr lang="en-US"/>
              </a:p>
            </p:txBody>
          </p:sp>
          <p:sp>
            <p:nvSpPr>
              <p:cNvPr id="47" name="Block Arc 8">
                <a:extLst>
                  <a:ext uri="{FF2B5EF4-FFF2-40B4-BE49-F238E27FC236}">
                    <a16:creationId xmlns:a16="http://schemas.microsoft.com/office/drawing/2014/main" id="{30936589-A92E-7DAC-010B-2056A605083E}"/>
                  </a:ext>
                </a:extLst>
              </p:cNvPr>
              <p:cNvSpPr/>
              <p:nvPr/>
            </p:nvSpPr>
            <p:spPr>
              <a:xfrm rot="5400000">
                <a:off x="5684233" y="4180344"/>
                <a:ext cx="1163062" cy="1163062"/>
              </a:xfrm>
              <a:prstGeom prst="blockArc">
                <a:avLst>
                  <a:gd name="adj1" fmla="val 10779300"/>
                  <a:gd name="adj2" fmla="val 1165664"/>
                  <a:gd name="adj3" fmla="val 3413"/>
                </a:avLst>
              </a:prstGeom>
              <a:solidFill>
                <a:schemeClr val="accent1"/>
              </a:solidFill>
              <a:ln w="360" cap="flat">
                <a:noFill/>
                <a:prstDash val="solid"/>
                <a:miter/>
              </a:ln>
              <a:effectLst/>
            </p:spPr>
            <p:txBody>
              <a:bodyPr rtlCol="0" anchor="ctr"/>
              <a:lstStyle/>
              <a:p>
                <a:pPr algn="l"/>
                <a:endParaRPr lang="en-US"/>
              </a:p>
            </p:txBody>
          </p:sp>
        </p:grpSp>
        <p:sp>
          <p:nvSpPr>
            <p:cNvPr id="10" name="Rectangle 9">
              <a:extLst>
                <a:ext uri="{FF2B5EF4-FFF2-40B4-BE49-F238E27FC236}">
                  <a16:creationId xmlns:a16="http://schemas.microsoft.com/office/drawing/2014/main" id="{3E4CE949-CF03-1288-1B21-0DE3E3BB060E}"/>
                </a:ext>
              </a:extLst>
            </p:cNvPr>
            <p:cNvSpPr/>
            <p:nvPr/>
          </p:nvSpPr>
          <p:spPr>
            <a:xfrm>
              <a:off x="6625261" y="1442999"/>
              <a:ext cx="5320825" cy="4762114"/>
            </a:xfrm>
            <a:prstGeom prst="rect">
              <a:avLst/>
            </a:prstGeom>
            <a:ln>
              <a:noFill/>
            </a:ln>
          </p:spPr>
          <p:style>
            <a:lnRef idx="0">
              <a:scrgbClr r="0" g="0" b="0"/>
            </a:lnRef>
            <a:fillRef idx="1003">
              <a:schemeClr val="lt2"/>
            </a:fillRef>
            <a:effectRef idx="0">
              <a:scrgbClr r="0" g="0" b="0"/>
            </a:effectRef>
            <a:fontRef idx="minor">
              <a:schemeClr val="lt1"/>
            </a:fontRef>
          </p:style>
          <p:txBody>
            <a:bodyPr rtlCol="0" anchor="ctr"/>
            <a:lstStyle/>
            <a:p>
              <a:pPr algn="ctr"/>
              <a:endParaRPr lang="fr-FR"/>
            </a:p>
          </p:txBody>
        </p:sp>
        <p:pic>
          <p:nvPicPr>
            <p:cNvPr id="8" name="Image 7" descr="Une image contenant texte, capture d’écran, carte de visite&#10;&#10;Description générée automatiquement">
              <a:extLst>
                <a:ext uri="{FF2B5EF4-FFF2-40B4-BE49-F238E27FC236}">
                  <a16:creationId xmlns:a16="http://schemas.microsoft.com/office/drawing/2014/main" id="{5C39310A-0D36-5DD3-C604-B6A233EB2B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342" t="65137" r="9784"/>
            <a:stretch/>
          </p:blipFill>
          <p:spPr>
            <a:xfrm>
              <a:off x="6746611" y="1553651"/>
              <a:ext cx="5078123" cy="4540809"/>
            </a:xfrm>
            <a:prstGeom prst="rect">
              <a:avLst/>
            </a:prstGeom>
          </p:spPr>
        </p:pic>
      </p:grpSp>
    </p:spTree>
    <p:extLst>
      <p:ext uri="{BB962C8B-B14F-4D97-AF65-F5344CB8AC3E}">
        <p14:creationId xmlns:p14="http://schemas.microsoft.com/office/powerpoint/2010/main" val="1466732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9B50280-C793-2DA2-1F22-6FFF63134BD4}"/>
              </a:ext>
            </a:extLst>
          </p:cNvPr>
          <p:cNvSpPr/>
          <p:nvPr/>
        </p:nvSpPr>
        <p:spPr>
          <a:xfrm>
            <a:off x="6095999" y="0"/>
            <a:ext cx="6096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B09545D-CBB8-7841-1518-3F7965AD2AA3}"/>
              </a:ext>
            </a:extLst>
          </p:cNvPr>
          <p:cNvSpPr/>
          <p:nvPr/>
        </p:nvSpPr>
        <p:spPr>
          <a:xfrm>
            <a:off x="-1" y="0"/>
            <a:ext cx="609600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34676" y="524238"/>
            <a:ext cx="2701381" cy="1108075"/>
            <a:chOff x="738757" y="1717925"/>
            <a:chExt cx="2039516" cy="1108075"/>
          </a:xfrm>
        </p:grpSpPr>
        <p:sp>
          <p:nvSpPr>
            <p:cNvPr id="20" name="Rectangle 19"/>
            <p:cNvSpPr/>
            <p:nvPr/>
          </p:nvSpPr>
          <p:spPr>
            <a:xfrm>
              <a:off x="738757" y="2118114"/>
              <a:ext cx="2039516" cy="707886"/>
            </a:xfrm>
            <a:prstGeom prst="rect">
              <a:avLst/>
            </a:prstGeom>
          </p:spPr>
          <p:txBody>
            <a:bodyPr wrap="none">
              <a:spAutoFit/>
            </a:bodyPr>
            <a:lstStyle/>
            <a:p>
              <a:r>
                <a:rPr lang="en-US" sz="2800" b="1" dirty="0">
                  <a:solidFill>
                    <a:schemeClr val="bg1"/>
                  </a:solidFill>
                  <a:latin typeface="+mj-lt"/>
                </a:rPr>
                <a:t>Avant / Après</a:t>
              </a:r>
            </a:p>
            <a:p>
              <a:r>
                <a:rPr lang="en-US" sz="1200" b="1" dirty="0">
                  <a:solidFill>
                    <a:schemeClr val="bg1"/>
                  </a:solidFill>
                  <a:latin typeface="+mj-lt"/>
                </a:rPr>
                <a:t>(1/2)</a:t>
              </a:r>
            </a:p>
          </p:txBody>
        </p:sp>
        <p:grpSp>
          <p:nvGrpSpPr>
            <p:cNvPr id="21" name="Group 20"/>
            <p:cNvGrpSpPr/>
            <p:nvPr/>
          </p:nvGrpSpPr>
          <p:grpSpPr>
            <a:xfrm>
              <a:off x="832083" y="1717925"/>
              <a:ext cx="856477" cy="274637"/>
              <a:chOff x="1133101" y="1183334"/>
              <a:chExt cx="856477" cy="274637"/>
            </a:xfrm>
          </p:grpSpPr>
          <p:sp>
            <p:nvSpPr>
              <p:cNvPr id="23" name="Parallelogram 22"/>
              <p:cNvSpPr/>
              <p:nvPr/>
            </p:nvSpPr>
            <p:spPr>
              <a:xfrm>
                <a:off x="1133101" y="1183334"/>
                <a:ext cx="856477"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87251" y="1193694"/>
                <a:ext cx="748177" cy="253916"/>
              </a:xfrm>
              <a:prstGeom prst="rect">
                <a:avLst/>
              </a:prstGeom>
            </p:spPr>
            <p:txBody>
              <a:bodyPr wrap="none">
                <a:spAutoFit/>
              </a:bodyPr>
              <a:lstStyle/>
              <a:p>
                <a:pPr algn="ctr"/>
                <a:r>
                  <a:rPr lang="en-US" sz="1050" b="1" dirty="0">
                    <a:solidFill>
                      <a:schemeClr val="bg1"/>
                    </a:solidFill>
                    <a:latin typeface="+mj-lt"/>
                  </a:rPr>
                  <a:t>Comparatif</a:t>
                </a:r>
              </a:p>
            </p:txBody>
          </p:sp>
        </p:grpSp>
      </p:grpSp>
      <p:sp>
        <p:nvSpPr>
          <p:cNvPr id="26" name="Rounded Rectangle 16">
            <a:extLst>
              <a:ext uri="{FF2B5EF4-FFF2-40B4-BE49-F238E27FC236}">
                <a16:creationId xmlns:a16="http://schemas.microsoft.com/office/drawing/2014/main" id="{C876DDB7-4DA6-330F-9E1F-6F998A51100E}"/>
              </a:ext>
            </a:extLst>
          </p:cNvPr>
          <p:cNvSpPr/>
          <p:nvPr/>
        </p:nvSpPr>
        <p:spPr>
          <a:xfrm>
            <a:off x="7716902" y="5734208"/>
            <a:ext cx="2854195"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Versions améliorées</a:t>
            </a:r>
          </a:p>
        </p:txBody>
      </p:sp>
      <p:pic>
        <p:nvPicPr>
          <p:cNvPr id="3" name="Image 2" descr="Une image contenant texte, équipement électronique, capture d’écran, ordinateur&#10;&#10;Description générée automatiquement">
            <a:extLst>
              <a:ext uri="{FF2B5EF4-FFF2-40B4-BE49-F238E27FC236}">
                <a16:creationId xmlns:a16="http://schemas.microsoft.com/office/drawing/2014/main" id="{4BDBE53A-34C8-C9F0-B314-A729A8D2A6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355" t="70822" r="34798" b="14772"/>
          <a:stretch/>
        </p:blipFill>
        <p:spPr>
          <a:xfrm>
            <a:off x="7344000" y="3964615"/>
            <a:ext cx="3600000" cy="936232"/>
          </a:xfrm>
          <a:prstGeom prst="rect">
            <a:avLst/>
          </a:prstGeom>
        </p:spPr>
      </p:pic>
      <p:pic>
        <p:nvPicPr>
          <p:cNvPr id="5" name="Image 4" descr="Une image contenant texte, équipement électronique, capture d’écran, afficher&#10;&#10;Description générée automatiquement">
            <a:extLst>
              <a:ext uri="{FF2B5EF4-FFF2-40B4-BE49-F238E27FC236}">
                <a16:creationId xmlns:a16="http://schemas.microsoft.com/office/drawing/2014/main" id="{4BB4CF9B-350C-2AF0-03AB-13527159F2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081" t="70860" r="35806" b="15288"/>
          <a:stretch/>
        </p:blipFill>
        <p:spPr>
          <a:xfrm>
            <a:off x="7344000" y="1804156"/>
            <a:ext cx="3600000" cy="952099"/>
          </a:xfrm>
          <a:prstGeom prst="rect">
            <a:avLst/>
          </a:prstGeom>
        </p:spPr>
      </p:pic>
      <p:pic>
        <p:nvPicPr>
          <p:cNvPr id="18" name="Image 17">
            <a:extLst>
              <a:ext uri="{FF2B5EF4-FFF2-40B4-BE49-F238E27FC236}">
                <a16:creationId xmlns:a16="http://schemas.microsoft.com/office/drawing/2014/main" id="{85821BFF-23D8-35D4-6839-B2B72F84483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7091" t="14591" r="1151" b="71741"/>
          <a:stretch/>
        </p:blipFill>
        <p:spPr>
          <a:xfrm>
            <a:off x="1248000" y="1796030"/>
            <a:ext cx="3600000" cy="968350"/>
          </a:xfrm>
          <a:prstGeom prst="rect">
            <a:avLst/>
          </a:prstGeom>
        </p:spPr>
      </p:pic>
      <p:pic>
        <p:nvPicPr>
          <p:cNvPr id="27" name="Image 26">
            <a:extLst>
              <a:ext uri="{FF2B5EF4-FFF2-40B4-BE49-F238E27FC236}">
                <a16:creationId xmlns:a16="http://schemas.microsoft.com/office/drawing/2014/main" id="{B0E8C71C-5FA5-E1C6-80A5-A9CCACCD67B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8640" t="14841" r="1587" b="72381"/>
          <a:stretch/>
        </p:blipFill>
        <p:spPr>
          <a:xfrm>
            <a:off x="1247999" y="3949906"/>
            <a:ext cx="3600000" cy="965650"/>
          </a:xfrm>
          <a:prstGeom prst="rect">
            <a:avLst/>
          </a:prstGeom>
        </p:spPr>
      </p:pic>
      <p:sp>
        <p:nvSpPr>
          <p:cNvPr id="22" name="Rounded Rectangle 16">
            <a:extLst>
              <a:ext uri="{FF2B5EF4-FFF2-40B4-BE49-F238E27FC236}">
                <a16:creationId xmlns:a16="http://schemas.microsoft.com/office/drawing/2014/main" id="{7C404E89-391F-2DDD-0E52-60DAEE92FA6C}"/>
              </a:ext>
            </a:extLst>
          </p:cNvPr>
          <p:cNvSpPr/>
          <p:nvPr/>
        </p:nvSpPr>
        <p:spPr>
          <a:xfrm>
            <a:off x="5196001" y="2075419"/>
            <a:ext cx="1800000"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Mobile</a:t>
            </a:r>
          </a:p>
        </p:txBody>
      </p:sp>
      <p:sp>
        <p:nvSpPr>
          <p:cNvPr id="19" name="Rounded Rectangle 16">
            <a:extLst>
              <a:ext uri="{FF2B5EF4-FFF2-40B4-BE49-F238E27FC236}">
                <a16:creationId xmlns:a16="http://schemas.microsoft.com/office/drawing/2014/main" id="{3424418C-96EC-0C06-9A74-46F7AC0DB02D}"/>
              </a:ext>
            </a:extLst>
          </p:cNvPr>
          <p:cNvSpPr/>
          <p:nvPr/>
        </p:nvSpPr>
        <p:spPr>
          <a:xfrm>
            <a:off x="5196001" y="4231802"/>
            <a:ext cx="1800000"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Desktop</a:t>
            </a:r>
          </a:p>
        </p:txBody>
      </p:sp>
      <p:sp>
        <p:nvSpPr>
          <p:cNvPr id="28" name="Rounded Rectangle 16">
            <a:extLst>
              <a:ext uri="{FF2B5EF4-FFF2-40B4-BE49-F238E27FC236}">
                <a16:creationId xmlns:a16="http://schemas.microsoft.com/office/drawing/2014/main" id="{6E6543CC-6C33-E7FE-353A-567D6AE864B9}"/>
              </a:ext>
            </a:extLst>
          </p:cNvPr>
          <p:cNvSpPr/>
          <p:nvPr/>
        </p:nvSpPr>
        <p:spPr>
          <a:xfrm>
            <a:off x="1809737" y="5728561"/>
            <a:ext cx="2476523"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Versions de base</a:t>
            </a:r>
          </a:p>
        </p:txBody>
      </p:sp>
    </p:spTree>
    <p:extLst>
      <p:ext uri="{BB962C8B-B14F-4D97-AF65-F5344CB8AC3E}">
        <p14:creationId xmlns:p14="http://schemas.microsoft.com/office/powerpoint/2010/main" val="3185368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9B50280-C793-2DA2-1F22-6FFF63134BD4}"/>
              </a:ext>
            </a:extLst>
          </p:cNvPr>
          <p:cNvSpPr/>
          <p:nvPr/>
        </p:nvSpPr>
        <p:spPr>
          <a:xfrm>
            <a:off x="6095999" y="0"/>
            <a:ext cx="6096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B09545D-CBB8-7841-1518-3F7965AD2AA3}"/>
              </a:ext>
            </a:extLst>
          </p:cNvPr>
          <p:cNvSpPr/>
          <p:nvPr/>
        </p:nvSpPr>
        <p:spPr>
          <a:xfrm>
            <a:off x="-1" y="0"/>
            <a:ext cx="609600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634676" y="459630"/>
            <a:ext cx="2701381" cy="1108075"/>
            <a:chOff x="738757" y="1717925"/>
            <a:chExt cx="2039516" cy="1108075"/>
          </a:xfrm>
        </p:grpSpPr>
        <p:sp>
          <p:nvSpPr>
            <p:cNvPr id="20" name="Rectangle 19"/>
            <p:cNvSpPr/>
            <p:nvPr/>
          </p:nvSpPr>
          <p:spPr>
            <a:xfrm>
              <a:off x="738757" y="2118114"/>
              <a:ext cx="2039516" cy="707886"/>
            </a:xfrm>
            <a:prstGeom prst="rect">
              <a:avLst/>
            </a:prstGeom>
          </p:spPr>
          <p:txBody>
            <a:bodyPr wrap="none">
              <a:spAutoFit/>
            </a:bodyPr>
            <a:lstStyle/>
            <a:p>
              <a:r>
                <a:rPr lang="en-US" sz="2800" b="1" dirty="0">
                  <a:solidFill>
                    <a:schemeClr val="bg1"/>
                  </a:solidFill>
                  <a:latin typeface="+mj-lt"/>
                </a:rPr>
                <a:t>Avant / Après</a:t>
              </a:r>
            </a:p>
            <a:p>
              <a:r>
                <a:rPr lang="en-US" sz="1200" b="1" dirty="0">
                  <a:solidFill>
                    <a:schemeClr val="bg1"/>
                  </a:solidFill>
                  <a:latin typeface="+mj-lt"/>
                </a:rPr>
                <a:t>(2/2)</a:t>
              </a:r>
            </a:p>
          </p:txBody>
        </p:sp>
        <p:grpSp>
          <p:nvGrpSpPr>
            <p:cNvPr id="21" name="Group 20"/>
            <p:cNvGrpSpPr/>
            <p:nvPr/>
          </p:nvGrpSpPr>
          <p:grpSpPr>
            <a:xfrm>
              <a:off x="832083" y="1717925"/>
              <a:ext cx="856477" cy="274637"/>
              <a:chOff x="1133101" y="1183334"/>
              <a:chExt cx="856477" cy="274637"/>
            </a:xfrm>
          </p:grpSpPr>
          <p:sp>
            <p:nvSpPr>
              <p:cNvPr id="23" name="Parallelogram 22"/>
              <p:cNvSpPr/>
              <p:nvPr/>
            </p:nvSpPr>
            <p:spPr>
              <a:xfrm>
                <a:off x="1133101" y="1183334"/>
                <a:ext cx="856477"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187251" y="1193694"/>
                <a:ext cx="748177" cy="253916"/>
              </a:xfrm>
              <a:prstGeom prst="rect">
                <a:avLst/>
              </a:prstGeom>
            </p:spPr>
            <p:txBody>
              <a:bodyPr wrap="none">
                <a:spAutoFit/>
              </a:bodyPr>
              <a:lstStyle/>
              <a:p>
                <a:pPr algn="ctr"/>
                <a:r>
                  <a:rPr lang="en-US" sz="1050" b="1" dirty="0">
                    <a:solidFill>
                      <a:schemeClr val="bg1"/>
                    </a:solidFill>
                    <a:latin typeface="+mj-lt"/>
                  </a:rPr>
                  <a:t>Comparatif</a:t>
                </a:r>
              </a:p>
            </p:txBody>
          </p:sp>
        </p:grpSp>
      </p:grpSp>
      <p:sp>
        <p:nvSpPr>
          <p:cNvPr id="26" name="Rounded Rectangle 16">
            <a:extLst>
              <a:ext uri="{FF2B5EF4-FFF2-40B4-BE49-F238E27FC236}">
                <a16:creationId xmlns:a16="http://schemas.microsoft.com/office/drawing/2014/main" id="{C876DDB7-4DA6-330F-9E1F-6F998A51100E}"/>
              </a:ext>
            </a:extLst>
          </p:cNvPr>
          <p:cNvSpPr/>
          <p:nvPr/>
        </p:nvSpPr>
        <p:spPr>
          <a:xfrm>
            <a:off x="7716902" y="5808753"/>
            <a:ext cx="2854195"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Version améliorée</a:t>
            </a:r>
          </a:p>
        </p:txBody>
      </p:sp>
      <p:sp>
        <p:nvSpPr>
          <p:cNvPr id="28" name="Rounded Rectangle 16">
            <a:extLst>
              <a:ext uri="{FF2B5EF4-FFF2-40B4-BE49-F238E27FC236}">
                <a16:creationId xmlns:a16="http://schemas.microsoft.com/office/drawing/2014/main" id="{6E6543CC-6C33-E7FE-353A-567D6AE864B9}"/>
              </a:ext>
            </a:extLst>
          </p:cNvPr>
          <p:cNvSpPr/>
          <p:nvPr/>
        </p:nvSpPr>
        <p:spPr>
          <a:xfrm>
            <a:off x="1809737" y="5803106"/>
            <a:ext cx="2476523"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Version de base</a:t>
            </a:r>
          </a:p>
        </p:txBody>
      </p:sp>
      <p:pic>
        <p:nvPicPr>
          <p:cNvPr id="17" name="Image 16">
            <a:extLst>
              <a:ext uri="{FF2B5EF4-FFF2-40B4-BE49-F238E27FC236}">
                <a16:creationId xmlns:a16="http://schemas.microsoft.com/office/drawing/2014/main" id="{9652DE6A-2248-5121-DD56-91B18810D8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 t="-1" r="78428" b="28998"/>
          <a:stretch/>
        </p:blipFill>
        <p:spPr>
          <a:xfrm>
            <a:off x="7974002" y="1204333"/>
            <a:ext cx="2340000" cy="4378218"/>
          </a:xfrm>
          <a:prstGeom prst="rect">
            <a:avLst/>
          </a:prstGeom>
        </p:spPr>
      </p:pic>
      <p:pic>
        <p:nvPicPr>
          <p:cNvPr id="25" name="Image 24">
            <a:extLst>
              <a:ext uri="{FF2B5EF4-FFF2-40B4-BE49-F238E27FC236}">
                <a16:creationId xmlns:a16="http://schemas.microsoft.com/office/drawing/2014/main" id="{B9D5B3D4-C939-50B8-8E94-EE3E4828D6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8470" b="35294"/>
          <a:stretch/>
        </p:blipFill>
        <p:spPr>
          <a:xfrm>
            <a:off x="1877997" y="1568187"/>
            <a:ext cx="2340000" cy="3950238"/>
          </a:xfrm>
          <a:prstGeom prst="rect">
            <a:avLst/>
          </a:prstGeom>
        </p:spPr>
      </p:pic>
    </p:spTree>
    <p:extLst>
      <p:ext uri="{BB962C8B-B14F-4D97-AF65-F5344CB8AC3E}">
        <p14:creationId xmlns:p14="http://schemas.microsoft.com/office/powerpoint/2010/main" val="3156871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9856" y="933450"/>
            <a:ext cx="10372285" cy="4991099"/>
          </a:xfrm>
          <a:prstGeom prst="rect">
            <a:avLst/>
          </a:prstGeom>
          <a:solidFill>
            <a:schemeClr val="tx1">
              <a:lumMod val="85000"/>
              <a:lumOff val="15000"/>
              <a:alpha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292840" y="1215270"/>
            <a:ext cx="7606312" cy="900601"/>
            <a:chOff x="3178250" y="2422380"/>
            <a:chExt cx="5681664" cy="900601"/>
          </a:xfrm>
        </p:grpSpPr>
        <p:sp>
          <p:nvSpPr>
            <p:cNvPr id="7" name="Rectangle 6"/>
            <p:cNvSpPr/>
            <p:nvPr/>
          </p:nvSpPr>
          <p:spPr>
            <a:xfrm>
              <a:off x="3178250" y="2799761"/>
              <a:ext cx="5681664" cy="523220"/>
            </a:xfrm>
            <a:prstGeom prst="rect">
              <a:avLst/>
            </a:prstGeom>
          </p:spPr>
          <p:txBody>
            <a:bodyPr wrap="square">
              <a:spAutoFit/>
            </a:bodyPr>
            <a:lstStyle/>
            <a:p>
              <a:pPr algn="ctr"/>
              <a:r>
                <a:rPr lang="en-US" sz="2800" b="1" dirty="0">
                  <a:solidFill>
                    <a:schemeClr val="bg1"/>
                  </a:solidFill>
                  <a:latin typeface="+mj-lt"/>
                </a:rPr>
                <a:t>De nets progrès</a:t>
              </a:r>
            </a:p>
          </p:txBody>
        </p:sp>
        <p:grpSp>
          <p:nvGrpSpPr>
            <p:cNvPr id="8" name="Group 7"/>
            <p:cNvGrpSpPr/>
            <p:nvPr/>
          </p:nvGrpSpPr>
          <p:grpSpPr>
            <a:xfrm>
              <a:off x="5459688" y="2422380"/>
              <a:ext cx="1121409" cy="274637"/>
              <a:chOff x="830771" y="1693416"/>
              <a:chExt cx="1121409" cy="274637"/>
            </a:xfrm>
          </p:grpSpPr>
          <p:sp>
            <p:nvSpPr>
              <p:cNvPr id="10" name="Parallelogram 9"/>
              <p:cNvSpPr/>
              <p:nvPr/>
            </p:nvSpPr>
            <p:spPr>
              <a:xfrm>
                <a:off x="830771" y="1693416"/>
                <a:ext cx="1121409"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27236" y="1703776"/>
                <a:ext cx="725858" cy="253916"/>
              </a:xfrm>
              <a:prstGeom prst="rect">
                <a:avLst/>
              </a:prstGeom>
            </p:spPr>
            <p:txBody>
              <a:bodyPr wrap="none">
                <a:spAutoFit/>
              </a:bodyPr>
              <a:lstStyle/>
              <a:p>
                <a:pPr algn="ctr"/>
                <a:r>
                  <a:rPr lang="en-US" sz="1050" b="1" dirty="0">
                    <a:solidFill>
                      <a:schemeClr val="bg1"/>
                    </a:solidFill>
                    <a:latin typeface="+mj-lt"/>
                  </a:rPr>
                  <a:t>Conclusion</a:t>
                </a:r>
              </a:p>
            </p:txBody>
          </p:sp>
        </p:grpSp>
      </p:grpSp>
      <p:sp>
        <p:nvSpPr>
          <p:cNvPr id="9" name="TextBox 21">
            <a:extLst>
              <a:ext uri="{FF2B5EF4-FFF2-40B4-BE49-F238E27FC236}">
                <a16:creationId xmlns:a16="http://schemas.microsoft.com/office/drawing/2014/main" id="{9B1B2E57-6D71-AB72-5A1C-7BCF8B912986}"/>
              </a:ext>
            </a:extLst>
          </p:cNvPr>
          <p:cNvSpPr txBox="1"/>
          <p:nvPr/>
        </p:nvSpPr>
        <p:spPr>
          <a:xfrm>
            <a:off x="1467497" y="2347997"/>
            <a:ext cx="9256998" cy="2967415"/>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Après l’application des 10 recommandations, on observe une importante progression des indicateurs dans les 3 domaines visés par l’audit</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Le site est dorénavant plus agréable à consulter, plus rapide à charger </a:t>
            </a:r>
          </a:p>
          <a:p>
            <a:pPr algn="just">
              <a:lnSpc>
                <a:spcPct val="150000"/>
              </a:lnSpc>
            </a:pPr>
            <a:endParaRPr lang="fr-FR" sz="1400" b="1" dirty="0">
              <a:solidFill>
                <a:schemeClr val="bg1"/>
              </a:solidFill>
              <a:ea typeface="Open Sans" panose="020B0606030504020204" pitchFamily="34" charset="0"/>
              <a:cs typeface="Open Sans" panose="020B0606030504020204" pitchFamily="34" charset="0"/>
            </a:endParaRP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La satisfaction des utilisateurs devrait s’améliorer</a:t>
            </a:r>
          </a:p>
          <a:p>
            <a:pPr algn="just">
              <a:lnSpc>
                <a:spcPct val="150000"/>
              </a:lnSpc>
            </a:pPr>
            <a:endParaRPr lang="fr-FR" sz="1400" b="1" dirty="0">
              <a:solidFill>
                <a:schemeClr val="bg1"/>
              </a:solidFill>
              <a:ea typeface="Open Sans" panose="020B0606030504020204" pitchFamily="34" charset="0"/>
              <a:cs typeface="Open Sans" panose="020B0606030504020204" pitchFamily="34" charset="0"/>
            </a:endParaRP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De nombreuses corrections ont été mises en place pour améliorer son analyse par les robots des moteurs de recherche</a:t>
            </a:r>
          </a:p>
          <a:p>
            <a:pPr marL="285750" indent="-285750" algn="just">
              <a:lnSpc>
                <a:spcPct val="150000"/>
              </a:lnSpc>
              <a:buFontTx/>
              <a:buChar char="-"/>
            </a:pPr>
            <a:endParaRPr lang="fr-FR" sz="1400" b="1" dirty="0">
              <a:solidFill>
                <a:schemeClr val="bg1"/>
              </a:solidFill>
              <a:ea typeface="Open Sans" panose="020B0606030504020204" pitchFamily="34" charset="0"/>
              <a:cs typeface="Open Sans" panose="020B0606030504020204" pitchFamily="34" charset="0"/>
            </a:endParaRP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                   On devrait assister dans les prochaines semaines à une remontée de notre site dans les résultats de recherche</a:t>
            </a:r>
          </a:p>
        </p:txBody>
      </p:sp>
      <p:sp>
        <p:nvSpPr>
          <p:cNvPr id="12" name="Flèche : angle droit 11">
            <a:extLst>
              <a:ext uri="{FF2B5EF4-FFF2-40B4-BE49-F238E27FC236}">
                <a16:creationId xmlns:a16="http://schemas.microsoft.com/office/drawing/2014/main" id="{8FFD4548-1173-580C-D243-EF1A93743F4A}"/>
              </a:ext>
            </a:extLst>
          </p:cNvPr>
          <p:cNvSpPr/>
          <p:nvPr/>
        </p:nvSpPr>
        <p:spPr>
          <a:xfrm rot="5400000">
            <a:off x="1662314" y="3406639"/>
            <a:ext cx="631137" cy="566530"/>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Flèche : angle droit 12">
            <a:extLst>
              <a:ext uri="{FF2B5EF4-FFF2-40B4-BE49-F238E27FC236}">
                <a16:creationId xmlns:a16="http://schemas.microsoft.com/office/drawing/2014/main" id="{1F1DE213-145F-A6CB-9673-0E197D7826DC}"/>
              </a:ext>
            </a:extLst>
          </p:cNvPr>
          <p:cNvSpPr/>
          <p:nvPr/>
        </p:nvSpPr>
        <p:spPr>
          <a:xfrm rot="5400000">
            <a:off x="1662312" y="4686621"/>
            <a:ext cx="631137" cy="566530"/>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73731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618301" y="3008697"/>
            <a:ext cx="5286512" cy="1367399"/>
            <a:chOff x="7373572" y="2996273"/>
            <a:chExt cx="5286512" cy="1367399"/>
          </a:xfrm>
        </p:grpSpPr>
        <p:sp>
          <p:nvSpPr>
            <p:cNvPr id="9" name="TextBox 8"/>
            <p:cNvSpPr txBox="1"/>
            <p:nvPr/>
          </p:nvSpPr>
          <p:spPr>
            <a:xfrm>
              <a:off x="7373572" y="2996273"/>
              <a:ext cx="1800493" cy="769441"/>
            </a:xfrm>
            <a:prstGeom prst="rect">
              <a:avLst/>
            </a:prstGeom>
            <a:noFill/>
          </p:spPr>
          <p:txBody>
            <a:bodyPr wrap="none" rtlCol="0">
              <a:spAutoFit/>
            </a:bodyPr>
            <a:lstStyle/>
            <a:p>
              <a:r>
                <a:rPr lang="en-US" sz="4400" b="1" dirty="0">
                  <a:solidFill>
                    <a:schemeClr val="tx1">
                      <a:lumMod val="85000"/>
                      <a:lumOff val="15000"/>
                    </a:schemeClr>
                  </a:solidFill>
                  <a:latin typeface="+mj-lt"/>
                </a:rPr>
                <a:t>Merci</a:t>
              </a:r>
              <a:endParaRPr lang="en-US" sz="4400" b="1" dirty="0">
                <a:ln w="19050">
                  <a:solidFill>
                    <a:schemeClr val="accent1"/>
                  </a:solidFill>
                </a:ln>
                <a:solidFill>
                  <a:schemeClr val="accent1"/>
                </a:solidFill>
                <a:latin typeface="+mj-lt"/>
              </a:endParaRPr>
            </a:p>
          </p:txBody>
        </p:sp>
        <p:sp>
          <p:nvSpPr>
            <p:cNvPr id="10" name="TextBox 9"/>
            <p:cNvSpPr txBox="1"/>
            <p:nvPr/>
          </p:nvSpPr>
          <p:spPr>
            <a:xfrm>
              <a:off x="7373572" y="3655786"/>
              <a:ext cx="5286512" cy="707886"/>
            </a:xfrm>
            <a:prstGeom prst="rect">
              <a:avLst/>
            </a:prstGeom>
            <a:noFill/>
          </p:spPr>
          <p:txBody>
            <a:bodyPr wrap="none" rtlCol="0">
              <a:spAutoFit/>
            </a:bodyPr>
            <a:lstStyle/>
            <a:p>
              <a:r>
                <a:rPr lang="en-US" sz="4000" b="1" spc="300" dirty="0">
                  <a:solidFill>
                    <a:schemeClr val="accent1"/>
                  </a:solidFill>
                </a:rPr>
                <a:t>Pour votre attention</a:t>
              </a:r>
              <a:endParaRPr lang="en-US" sz="4000" b="1" spc="300" dirty="0">
                <a:solidFill>
                  <a:schemeClr val="bg1">
                    <a:lumMod val="75000"/>
                  </a:schemeClr>
                </a:solidFill>
              </a:endParaRPr>
            </a:p>
          </p:txBody>
        </p:sp>
      </p:grpSp>
      <p:pic>
        <p:nvPicPr>
          <p:cNvPr id="13" name="Image 12" descr="Une image contenant texte&#10;&#10;Description générée automatiquement">
            <a:extLst>
              <a:ext uri="{FF2B5EF4-FFF2-40B4-BE49-F238E27FC236}">
                <a16:creationId xmlns:a16="http://schemas.microsoft.com/office/drawing/2014/main" id="{9DE983AF-E2AD-B867-F642-1BB1B6E2C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0683" y="1400955"/>
            <a:ext cx="4582884" cy="4582884"/>
          </a:xfrm>
          <a:prstGeom prst="rect">
            <a:avLst/>
          </a:prstGeom>
        </p:spPr>
      </p:pic>
      <p:sp>
        <p:nvSpPr>
          <p:cNvPr id="14" name="Freeform 2">
            <a:extLst>
              <a:ext uri="{FF2B5EF4-FFF2-40B4-BE49-F238E27FC236}">
                <a16:creationId xmlns:a16="http://schemas.microsoft.com/office/drawing/2014/main" id="{DA561E93-657F-2C5A-11F8-EDF271921A77}"/>
              </a:ext>
            </a:extLst>
          </p:cNvPr>
          <p:cNvSpPr/>
          <p:nvPr/>
        </p:nvSpPr>
        <p:spPr>
          <a:xfrm rot="3181783">
            <a:off x="7298530" y="-300506"/>
            <a:ext cx="2702610" cy="5485347"/>
          </a:xfrm>
          <a:custGeom>
            <a:avLst/>
            <a:gdLst>
              <a:gd name="connsiteX0" fmla="*/ 1622052 w 1693490"/>
              <a:gd name="connsiteY0" fmla="*/ 0 h 3437188"/>
              <a:gd name="connsiteX1" fmla="*/ 1693490 w 1693490"/>
              <a:gd name="connsiteY1" fmla="*/ 71438 h 3437188"/>
              <a:gd name="connsiteX2" fmla="*/ 1622052 w 1693490"/>
              <a:gd name="connsiteY2" fmla="*/ 142876 h 3437188"/>
              <a:gd name="connsiteX3" fmla="*/ 1612446 w 1693490"/>
              <a:gd name="connsiteY3" fmla="*/ 138897 h 3437188"/>
              <a:gd name="connsiteX4" fmla="*/ 1612446 w 1693490"/>
              <a:gd name="connsiteY4" fmla="*/ 142944 h 3437188"/>
              <a:gd name="connsiteX5" fmla="*/ 1562347 w 1693490"/>
              <a:gd name="connsiteY5" fmla="*/ 145474 h 3437188"/>
              <a:gd name="connsiteX6" fmla="*/ 142741 w 1693490"/>
              <a:gd name="connsiteY6" fmla="*/ 1718593 h 3437188"/>
              <a:gd name="connsiteX7" fmla="*/ 1562347 w 1693490"/>
              <a:gd name="connsiteY7" fmla="*/ 3291712 h 3437188"/>
              <a:gd name="connsiteX8" fmla="*/ 1612446 w 1693490"/>
              <a:gd name="connsiteY8" fmla="*/ 3294242 h 3437188"/>
              <a:gd name="connsiteX9" fmla="*/ 1612446 w 1693490"/>
              <a:gd name="connsiteY9" fmla="*/ 3298291 h 3437188"/>
              <a:gd name="connsiteX10" fmla="*/ 1622052 w 1693490"/>
              <a:gd name="connsiteY10" fmla="*/ 3294312 h 3437188"/>
              <a:gd name="connsiteX11" fmla="*/ 1693490 w 1693490"/>
              <a:gd name="connsiteY11" fmla="*/ 3365750 h 3437188"/>
              <a:gd name="connsiteX12" fmla="*/ 1622052 w 1693490"/>
              <a:gd name="connsiteY12" fmla="*/ 3437188 h 3437188"/>
              <a:gd name="connsiteX13" fmla="*/ 1612446 w 1693490"/>
              <a:gd name="connsiteY13" fmla="*/ 3433209 h 3437188"/>
              <a:gd name="connsiteX14" fmla="*/ 1612446 w 1693490"/>
              <a:gd name="connsiteY14" fmla="*/ 3436985 h 3437188"/>
              <a:gd name="connsiteX15" fmla="*/ 1547754 w 1693490"/>
              <a:gd name="connsiteY15" fmla="*/ 3433718 h 3437188"/>
              <a:gd name="connsiteX16" fmla="*/ 0 w 1693490"/>
              <a:gd name="connsiteY16" fmla="*/ 1718594 h 3437188"/>
              <a:gd name="connsiteX17" fmla="*/ 1547754 w 1693490"/>
              <a:gd name="connsiteY17" fmla="*/ 3470 h 3437188"/>
              <a:gd name="connsiteX18" fmla="*/ 1612446 w 1693490"/>
              <a:gd name="connsiteY18" fmla="*/ 203 h 3437188"/>
              <a:gd name="connsiteX19" fmla="*/ 1612446 w 1693490"/>
              <a:gd name="connsiteY19" fmla="*/ 3979 h 34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93490" h="3437188">
                <a:moveTo>
                  <a:pt x="1622052" y="0"/>
                </a:moveTo>
                <a:cubicBezTo>
                  <a:pt x="1661506" y="0"/>
                  <a:pt x="1693490" y="31984"/>
                  <a:pt x="1693490" y="71438"/>
                </a:cubicBezTo>
                <a:cubicBezTo>
                  <a:pt x="1693490" y="110892"/>
                  <a:pt x="1661506" y="142876"/>
                  <a:pt x="1622052" y="142876"/>
                </a:cubicBezTo>
                <a:lnTo>
                  <a:pt x="1612446" y="138897"/>
                </a:lnTo>
                <a:lnTo>
                  <a:pt x="1612446" y="142944"/>
                </a:lnTo>
                <a:lnTo>
                  <a:pt x="1562347" y="145474"/>
                </a:lnTo>
                <a:cubicBezTo>
                  <a:pt x="764976" y="226452"/>
                  <a:pt x="142741" y="899858"/>
                  <a:pt x="142741" y="1718593"/>
                </a:cubicBezTo>
                <a:cubicBezTo>
                  <a:pt x="142741" y="2537329"/>
                  <a:pt x="764976" y="3210735"/>
                  <a:pt x="1562347" y="3291712"/>
                </a:cubicBezTo>
                <a:lnTo>
                  <a:pt x="1612446" y="3294242"/>
                </a:lnTo>
                <a:lnTo>
                  <a:pt x="1612446" y="3298291"/>
                </a:lnTo>
                <a:lnTo>
                  <a:pt x="1622052" y="3294312"/>
                </a:lnTo>
                <a:cubicBezTo>
                  <a:pt x="1661506" y="3294312"/>
                  <a:pt x="1693490" y="3326296"/>
                  <a:pt x="1693490" y="3365750"/>
                </a:cubicBezTo>
                <a:cubicBezTo>
                  <a:pt x="1693490" y="3405204"/>
                  <a:pt x="1661506" y="3437188"/>
                  <a:pt x="1622052" y="3437188"/>
                </a:cubicBezTo>
                <a:lnTo>
                  <a:pt x="1612446" y="3433209"/>
                </a:lnTo>
                <a:lnTo>
                  <a:pt x="1612446" y="3436985"/>
                </a:lnTo>
                <a:lnTo>
                  <a:pt x="1547754" y="3433718"/>
                </a:lnTo>
                <a:cubicBezTo>
                  <a:pt x="678403" y="3345431"/>
                  <a:pt x="0" y="2611238"/>
                  <a:pt x="0" y="1718594"/>
                </a:cubicBezTo>
                <a:cubicBezTo>
                  <a:pt x="0" y="825951"/>
                  <a:pt x="678403" y="91757"/>
                  <a:pt x="1547754" y="3470"/>
                </a:cubicBezTo>
                <a:lnTo>
                  <a:pt x="1612446" y="203"/>
                </a:lnTo>
                <a:lnTo>
                  <a:pt x="1612446" y="39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37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0"/>
            <a:ext cx="6609006" cy="6858000"/>
            <a:chOff x="0" y="0"/>
            <a:chExt cx="6215386" cy="6858000"/>
          </a:xfrm>
        </p:grpSpPr>
        <p:sp>
          <p:nvSpPr>
            <p:cNvPr id="13" name="Freeform 12"/>
            <p:cNvSpPr/>
            <p:nvPr/>
          </p:nvSpPr>
          <p:spPr>
            <a:xfrm>
              <a:off x="0" y="0"/>
              <a:ext cx="5906878" cy="6858000"/>
            </a:xfrm>
            <a:custGeom>
              <a:avLst/>
              <a:gdLst>
                <a:gd name="connsiteX0" fmla="*/ 0 w 5906878"/>
                <a:gd name="connsiteY0" fmla="*/ 0 h 6858000"/>
                <a:gd name="connsiteX1" fmla="*/ 5906878 w 5906878"/>
                <a:gd name="connsiteY1" fmla="*/ 0 h 6858000"/>
                <a:gd name="connsiteX2" fmla="*/ 4069283 w 5906878"/>
                <a:gd name="connsiteY2" fmla="*/ 6858000 h 6858000"/>
                <a:gd name="connsiteX3" fmla="*/ 0 w 590687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06878" h="6858000">
                  <a:moveTo>
                    <a:pt x="0" y="0"/>
                  </a:moveTo>
                  <a:lnTo>
                    <a:pt x="5906878" y="0"/>
                  </a:lnTo>
                  <a:lnTo>
                    <a:pt x="4069283"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204165" y="0"/>
              <a:ext cx="2011221" cy="6858000"/>
            </a:xfrm>
            <a:custGeom>
              <a:avLst/>
              <a:gdLst>
                <a:gd name="connsiteX0" fmla="*/ 1837595 w 2011221"/>
                <a:gd name="connsiteY0" fmla="*/ 0 h 6858000"/>
                <a:gd name="connsiteX1" fmla="*/ 2011221 w 2011221"/>
                <a:gd name="connsiteY1" fmla="*/ 0 h 6858000"/>
                <a:gd name="connsiteX2" fmla="*/ 173626 w 2011221"/>
                <a:gd name="connsiteY2" fmla="*/ 6858000 h 6858000"/>
                <a:gd name="connsiteX3" fmla="*/ 0 w 20112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011221" h="6858000">
                  <a:moveTo>
                    <a:pt x="1837595" y="0"/>
                  </a:moveTo>
                  <a:lnTo>
                    <a:pt x="2011221" y="0"/>
                  </a:lnTo>
                  <a:lnTo>
                    <a:pt x="173626"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34676" y="434782"/>
            <a:ext cx="5461324" cy="2086357"/>
            <a:chOff x="738757" y="1717925"/>
            <a:chExt cx="4123245" cy="2086357"/>
          </a:xfrm>
        </p:grpSpPr>
        <p:sp>
          <p:nvSpPr>
            <p:cNvPr id="20" name="Rectangle 19"/>
            <p:cNvSpPr/>
            <p:nvPr/>
          </p:nvSpPr>
          <p:spPr>
            <a:xfrm>
              <a:off x="738757" y="2118114"/>
              <a:ext cx="4123245" cy="523220"/>
            </a:xfrm>
            <a:prstGeom prst="rect">
              <a:avLst/>
            </a:prstGeom>
          </p:spPr>
          <p:txBody>
            <a:bodyPr wrap="none">
              <a:spAutoFit/>
            </a:bodyPr>
            <a:lstStyle/>
            <a:p>
              <a:r>
                <a:rPr lang="en-US" sz="2800" b="1" dirty="0">
                  <a:solidFill>
                    <a:schemeClr val="bg1"/>
                  </a:solidFill>
                  <a:latin typeface="+mj-lt"/>
                </a:rPr>
                <a:t>Etat des lieux général</a:t>
              </a:r>
            </a:p>
          </p:txBody>
        </p:sp>
        <p:grpSp>
          <p:nvGrpSpPr>
            <p:cNvPr id="21" name="Group 20"/>
            <p:cNvGrpSpPr/>
            <p:nvPr/>
          </p:nvGrpSpPr>
          <p:grpSpPr>
            <a:xfrm>
              <a:off x="832083" y="1717925"/>
              <a:ext cx="955352" cy="274637"/>
              <a:chOff x="1133101" y="1183334"/>
              <a:chExt cx="955352" cy="274637"/>
            </a:xfrm>
          </p:grpSpPr>
          <p:sp>
            <p:nvSpPr>
              <p:cNvPr id="23" name="Parallelogram 22"/>
              <p:cNvSpPr/>
              <p:nvPr/>
            </p:nvSpPr>
            <p:spPr>
              <a:xfrm>
                <a:off x="1133101" y="1183334"/>
                <a:ext cx="955352"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331088" y="1193694"/>
                <a:ext cx="559378" cy="253916"/>
              </a:xfrm>
              <a:prstGeom prst="rect">
                <a:avLst/>
              </a:prstGeom>
            </p:spPr>
            <p:txBody>
              <a:bodyPr wrap="none">
                <a:spAutoFit/>
              </a:bodyPr>
              <a:lstStyle/>
              <a:p>
                <a:pPr algn="ctr"/>
                <a:r>
                  <a:rPr lang="en-US" sz="1050" b="1" dirty="0">
                    <a:solidFill>
                      <a:schemeClr val="bg1"/>
                    </a:solidFill>
                    <a:latin typeface="+mj-lt"/>
                  </a:rPr>
                  <a:t>Constat</a:t>
                </a:r>
              </a:p>
            </p:txBody>
          </p:sp>
        </p:grpSp>
        <p:sp>
          <p:nvSpPr>
            <p:cNvPr id="22" name="TextBox 21">
              <a:extLst>
                <a:ext uri="{FF2B5EF4-FFF2-40B4-BE49-F238E27FC236}">
                  <a16:creationId xmlns:a16="http://schemas.microsoft.com/office/drawing/2014/main" id="{A08F338B-F77F-4226-AD25-3C248899A153}"/>
                </a:ext>
              </a:extLst>
            </p:cNvPr>
            <p:cNvSpPr txBox="1"/>
            <p:nvPr/>
          </p:nvSpPr>
          <p:spPr>
            <a:xfrm>
              <a:off x="738757" y="2775859"/>
              <a:ext cx="3891300" cy="1028423"/>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Pour pouvoir évaluer le site et pouvoir le comparer à une référence, on utilise un outil : Lighthouse. </a:t>
              </a:r>
            </a:p>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Voici les résultats obtenus sur le site dans l’état actuel :</a:t>
              </a:r>
              <a:endParaRPr lang="id-ID" sz="1400" b="1" dirty="0">
                <a:solidFill>
                  <a:schemeClr val="bg1"/>
                </a:solidFill>
                <a:ea typeface="Open Sans" panose="020B0606030504020204" pitchFamily="34" charset="0"/>
                <a:cs typeface="Open Sans" panose="020B0606030504020204" pitchFamily="34" charset="0"/>
              </a:endParaRPr>
            </a:p>
          </p:txBody>
        </p:sp>
      </p:grpSp>
      <p:sp>
        <p:nvSpPr>
          <p:cNvPr id="25" name="Rounded Rectangle 16">
            <a:extLst>
              <a:ext uri="{FF2B5EF4-FFF2-40B4-BE49-F238E27FC236}">
                <a16:creationId xmlns:a16="http://schemas.microsoft.com/office/drawing/2014/main" id="{FED880DC-E7CD-78B8-1133-19938D65B6B6}"/>
              </a:ext>
            </a:extLst>
          </p:cNvPr>
          <p:cNvSpPr/>
          <p:nvPr/>
        </p:nvSpPr>
        <p:spPr>
          <a:xfrm>
            <a:off x="1206177" y="5327194"/>
            <a:ext cx="2854195"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Version mobile</a:t>
            </a:r>
          </a:p>
        </p:txBody>
      </p:sp>
      <p:sp>
        <p:nvSpPr>
          <p:cNvPr id="26" name="Rounded Rectangle 16">
            <a:extLst>
              <a:ext uri="{FF2B5EF4-FFF2-40B4-BE49-F238E27FC236}">
                <a16:creationId xmlns:a16="http://schemas.microsoft.com/office/drawing/2014/main" id="{C876DDB7-4DA6-330F-9E1F-6F998A51100E}"/>
              </a:ext>
            </a:extLst>
          </p:cNvPr>
          <p:cNvSpPr/>
          <p:nvPr/>
        </p:nvSpPr>
        <p:spPr>
          <a:xfrm>
            <a:off x="7464866" y="5327193"/>
            <a:ext cx="2854195" cy="40957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mj-lt"/>
              </a:rPr>
              <a:t>Version desktop</a:t>
            </a:r>
          </a:p>
        </p:txBody>
      </p:sp>
      <p:pic>
        <p:nvPicPr>
          <p:cNvPr id="36" name="Image 35">
            <a:extLst>
              <a:ext uri="{FF2B5EF4-FFF2-40B4-BE49-F238E27FC236}">
                <a16:creationId xmlns:a16="http://schemas.microsoft.com/office/drawing/2014/main" id="{DF013A54-774B-F2B2-F974-D4852BE44199}"/>
              </a:ext>
            </a:extLst>
          </p:cNvPr>
          <p:cNvPicPr>
            <a:picLocks noChangeAspect="1"/>
          </p:cNvPicPr>
          <p:nvPr/>
        </p:nvPicPr>
        <p:blipFill rotWithShape="1">
          <a:blip r:embed="rId3">
            <a:extLst>
              <a:ext uri="{28A0092B-C50C-407E-A947-70E740481C1C}">
                <a14:useLocalDpi xmlns:a14="http://schemas.microsoft.com/office/drawing/2010/main" val="0"/>
              </a:ext>
            </a:extLst>
          </a:blip>
          <a:srcRect l="67091" t="14591" r="1151" b="71741"/>
          <a:stretch/>
        </p:blipFill>
        <p:spPr>
          <a:xfrm>
            <a:off x="389486" y="2989172"/>
            <a:ext cx="4565916" cy="1228166"/>
          </a:xfrm>
          <a:prstGeom prst="rect">
            <a:avLst/>
          </a:prstGeom>
        </p:spPr>
      </p:pic>
      <p:pic>
        <p:nvPicPr>
          <p:cNvPr id="38" name="Image 37">
            <a:extLst>
              <a:ext uri="{FF2B5EF4-FFF2-40B4-BE49-F238E27FC236}">
                <a16:creationId xmlns:a16="http://schemas.microsoft.com/office/drawing/2014/main" id="{A92C2EE9-3BA6-7304-7B9A-4DEB0B7E3DC5}"/>
              </a:ext>
            </a:extLst>
          </p:cNvPr>
          <p:cNvPicPr>
            <a:picLocks noChangeAspect="1"/>
          </p:cNvPicPr>
          <p:nvPr/>
        </p:nvPicPr>
        <p:blipFill rotWithShape="1">
          <a:blip r:embed="rId4">
            <a:extLst>
              <a:ext uri="{28A0092B-C50C-407E-A947-70E740481C1C}">
                <a14:useLocalDpi xmlns:a14="http://schemas.microsoft.com/office/drawing/2010/main" val="0"/>
              </a:ext>
            </a:extLst>
          </a:blip>
          <a:srcRect l="68640" t="14841" r="1587" b="72381"/>
          <a:stretch/>
        </p:blipFill>
        <p:spPr>
          <a:xfrm>
            <a:off x="6609006" y="2989172"/>
            <a:ext cx="4565916" cy="1224732"/>
          </a:xfrm>
          <a:prstGeom prst="rect">
            <a:avLst/>
          </a:prstGeom>
        </p:spPr>
      </p:pic>
      <p:sp>
        <p:nvSpPr>
          <p:cNvPr id="39" name="TextBox 5">
            <a:extLst>
              <a:ext uri="{FF2B5EF4-FFF2-40B4-BE49-F238E27FC236}">
                <a16:creationId xmlns:a16="http://schemas.microsoft.com/office/drawing/2014/main" id="{A5C938A6-CB79-A7AB-700B-6724D46D1923}"/>
              </a:ext>
            </a:extLst>
          </p:cNvPr>
          <p:cNvSpPr txBox="1"/>
          <p:nvPr/>
        </p:nvSpPr>
        <p:spPr>
          <a:xfrm>
            <a:off x="6730622" y="1654298"/>
            <a:ext cx="4322683" cy="705258"/>
          </a:xfrm>
          <a:prstGeom prst="rect">
            <a:avLst/>
          </a:prstGeom>
          <a:noFill/>
        </p:spPr>
        <p:txBody>
          <a:bodyPr wrap="square" rtlCol="0">
            <a:spAutoFit/>
          </a:bodyPr>
          <a:lstStyle/>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Objectif : que tous les indicateurs passent au vert, ce qui signifie un score satisfaisant</a:t>
            </a:r>
          </a:p>
        </p:txBody>
      </p:sp>
      <p:sp>
        <p:nvSpPr>
          <p:cNvPr id="40" name="Flèche : droite 39">
            <a:extLst>
              <a:ext uri="{FF2B5EF4-FFF2-40B4-BE49-F238E27FC236}">
                <a16:creationId xmlns:a16="http://schemas.microsoft.com/office/drawing/2014/main" id="{452F7F8C-1C84-A223-4D16-9C016E0CFE94}"/>
              </a:ext>
            </a:extLst>
          </p:cNvPr>
          <p:cNvSpPr/>
          <p:nvPr/>
        </p:nvSpPr>
        <p:spPr>
          <a:xfrm>
            <a:off x="6609006" y="1736403"/>
            <a:ext cx="562807" cy="2789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26322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90011" y="1650935"/>
            <a:ext cx="4671340" cy="523220"/>
          </a:xfrm>
          <a:prstGeom prst="rect">
            <a:avLst/>
          </a:prstGeom>
        </p:spPr>
        <p:txBody>
          <a:bodyPr wrap="square">
            <a:spAutoFit/>
          </a:bodyPr>
          <a:lstStyle/>
          <a:p>
            <a:r>
              <a:rPr lang="en-US" sz="2800" b="1" dirty="0">
                <a:solidFill>
                  <a:schemeClr val="tx1">
                    <a:lumMod val="85000"/>
                    <a:lumOff val="15000"/>
                  </a:schemeClr>
                </a:solidFill>
                <a:latin typeface="+mj-lt"/>
              </a:rPr>
              <a:t>L</a:t>
            </a:r>
            <a:r>
              <a:rPr lang="en-US" sz="2800" b="1" i="0" dirty="0">
                <a:solidFill>
                  <a:schemeClr val="tx1">
                    <a:lumMod val="85000"/>
                    <a:lumOff val="15000"/>
                  </a:schemeClr>
                </a:solidFill>
                <a:effectLst/>
                <a:latin typeface="+mj-lt"/>
              </a:rPr>
              <a:t>’accessibilité en détails</a:t>
            </a:r>
            <a:endParaRPr lang="en-US" sz="2800" b="1" dirty="0">
              <a:solidFill>
                <a:schemeClr val="tx1">
                  <a:lumMod val="85000"/>
                  <a:lumOff val="15000"/>
                </a:schemeClr>
              </a:solidFill>
              <a:latin typeface="+mj-lt"/>
            </a:endParaRPr>
          </a:p>
        </p:txBody>
      </p:sp>
      <p:sp>
        <p:nvSpPr>
          <p:cNvPr id="7" name="TextBox 6">
            <a:extLst>
              <a:ext uri="{FF2B5EF4-FFF2-40B4-BE49-F238E27FC236}">
                <a16:creationId xmlns:a16="http://schemas.microsoft.com/office/drawing/2014/main" id="{A08F338B-F77F-4226-AD25-3C248899A153}"/>
              </a:ext>
            </a:extLst>
          </p:cNvPr>
          <p:cNvSpPr txBox="1"/>
          <p:nvPr/>
        </p:nvSpPr>
        <p:spPr>
          <a:xfrm>
            <a:off x="890010" y="2443154"/>
            <a:ext cx="5205990" cy="1351588"/>
          </a:xfrm>
          <a:prstGeom prst="rect">
            <a:avLst/>
          </a:prstGeom>
          <a:noFill/>
        </p:spPr>
        <p:txBody>
          <a:bodyPr wrap="square" rtlCol="0">
            <a:spAutoFit/>
          </a:bodyPr>
          <a:lstStyle/>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Un outil nous permet de réaliser une analyse de l’accessibilité : </a:t>
            </a:r>
          </a:p>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il s’agit d’une extension pour navigateur : Wave</a:t>
            </a:r>
          </a:p>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Il permet de comptabiliser et lister les problèmes</a:t>
            </a:r>
          </a:p>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En cas de problème, il donne des points d’amélioration</a:t>
            </a:r>
            <a:endParaRPr lang="id-ID" sz="1400" b="1" dirty="0">
              <a:solidFill>
                <a:schemeClr val="bg1">
                  <a:lumMod val="50000"/>
                </a:schemeClr>
              </a:solidFill>
              <a:ea typeface="Open Sans" panose="020B0606030504020204" pitchFamily="34" charset="0"/>
              <a:cs typeface="Open Sans" panose="020B0606030504020204" pitchFamily="34" charset="0"/>
            </a:endParaRPr>
          </a:p>
        </p:txBody>
      </p:sp>
      <p:sp>
        <p:nvSpPr>
          <p:cNvPr id="13" name="Parallelogram 22">
            <a:extLst>
              <a:ext uri="{FF2B5EF4-FFF2-40B4-BE49-F238E27FC236}">
                <a16:creationId xmlns:a16="http://schemas.microsoft.com/office/drawing/2014/main" id="{442C5FF9-A85B-6406-0D79-1E95F93F97BC}"/>
              </a:ext>
            </a:extLst>
          </p:cNvPr>
          <p:cNvSpPr/>
          <p:nvPr/>
        </p:nvSpPr>
        <p:spPr>
          <a:xfrm>
            <a:off x="982137" y="1236900"/>
            <a:ext cx="1265384"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B748B4-6131-3364-4A04-ACDAA11A9C09}"/>
              </a:ext>
            </a:extLst>
          </p:cNvPr>
          <p:cNvSpPr/>
          <p:nvPr/>
        </p:nvSpPr>
        <p:spPr>
          <a:xfrm>
            <a:off x="1244375" y="1247260"/>
            <a:ext cx="740908" cy="253916"/>
          </a:xfrm>
          <a:prstGeom prst="rect">
            <a:avLst/>
          </a:prstGeom>
        </p:spPr>
        <p:txBody>
          <a:bodyPr wrap="none">
            <a:spAutoFit/>
          </a:bodyPr>
          <a:lstStyle/>
          <a:p>
            <a:pPr algn="ctr"/>
            <a:r>
              <a:rPr lang="en-US" sz="1050" b="1" dirty="0">
                <a:solidFill>
                  <a:schemeClr val="bg1"/>
                </a:solidFill>
                <a:latin typeface="+mj-lt"/>
              </a:rPr>
              <a:t>Constat</a:t>
            </a:r>
          </a:p>
        </p:txBody>
      </p:sp>
      <p:sp>
        <p:nvSpPr>
          <p:cNvPr id="18" name="Freeform 2">
            <a:extLst>
              <a:ext uri="{FF2B5EF4-FFF2-40B4-BE49-F238E27FC236}">
                <a16:creationId xmlns:a16="http://schemas.microsoft.com/office/drawing/2014/main" id="{E0A2A48A-A39C-0C79-1809-EEB7FB790E79}"/>
              </a:ext>
            </a:extLst>
          </p:cNvPr>
          <p:cNvSpPr/>
          <p:nvPr/>
        </p:nvSpPr>
        <p:spPr>
          <a:xfrm>
            <a:off x="7123981" y="-1"/>
            <a:ext cx="5068019" cy="6857999"/>
          </a:xfrm>
          <a:custGeom>
            <a:avLst/>
            <a:gdLst>
              <a:gd name="connsiteX0" fmla="*/ 0 w 5068019"/>
              <a:gd name="connsiteY0" fmla="*/ 0 h 6857999"/>
              <a:gd name="connsiteX1" fmla="*/ 1635139 w 5068019"/>
              <a:gd name="connsiteY1" fmla="*/ 0 h 6857999"/>
              <a:gd name="connsiteX2" fmla="*/ 5068019 w 5068019"/>
              <a:gd name="connsiteY2" fmla="*/ 3432879 h 6857999"/>
              <a:gd name="connsiteX3" fmla="*/ 5068019 w 5068019"/>
              <a:gd name="connsiteY3" fmla="*/ 3489651 h 6857999"/>
              <a:gd name="connsiteX4" fmla="*/ 3578762 w 5068019"/>
              <a:gd name="connsiteY4" fmla="*/ 4978908 h 6857999"/>
              <a:gd name="connsiteX5" fmla="*/ 3563460 w 5068019"/>
              <a:gd name="connsiteY5" fmla="*/ 4963607 h 6857999"/>
              <a:gd name="connsiteX6" fmla="*/ 1669068 w 5068019"/>
              <a:gd name="connsiteY6" fmla="*/ 6857999 h 6857999"/>
              <a:gd name="connsiteX7" fmla="*/ 0 w 5068019"/>
              <a:gd name="connsiteY7" fmla="*/ 6857999 h 6857999"/>
              <a:gd name="connsiteX8" fmla="*/ 0 w 5068019"/>
              <a:gd name="connsiteY8" fmla="*/ 5491780 h 6857999"/>
              <a:gd name="connsiteX9" fmla="*/ 2045817 w 5068019"/>
              <a:gd name="connsiteY9" fmla="*/ 3445963 h 6857999"/>
              <a:gd name="connsiteX10" fmla="*/ 0 w 5068019"/>
              <a:gd name="connsiteY10" fmla="*/ 140014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8019" h="6857999">
                <a:moveTo>
                  <a:pt x="0" y="0"/>
                </a:moveTo>
                <a:lnTo>
                  <a:pt x="1635139" y="0"/>
                </a:lnTo>
                <a:lnTo>
                  <a:pt x="5068019" y="3432879"/>
                </a:lnTo>
                <a:lnTo>
                  <a:pt x="5068019" y="3489651"/>
                </a:lnTo>
                <a:lnTo>
                  <a:pt x="3578762" y="4978908"/>
                </a:lnTo>
                <a:lnTo>
                  <a:pt x="3563460" y="4963607"/>
                </a:lnTo>
                <a:lnTo>
                  <a:pt x="1669068" y="6857999"/>
                </a:lnTo>
                <a:lnTo>
                  <a:pt x="0" y="6857999"/>
                </a:lnTo>
                <a:lnTo>
                  <a:pt x="0" y="5491780"/>
                </a:lnTo>
                <a:lnTo>
                  <a:pt x="2045817" y="3445963"/>
                </a:lnTo>
                <a:lnTo>
                  <a:pt x="0" y="1400146"/>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6" name="Image 15">
            <a:extLst>
              <a:ext uri="{FF2B5EF4-FFF2-40B4-BE49-F238E27FC236}">
                <a16:creationId xmlns:a16="http://schemas.microsoft.com/office/drawing/2014/main" id="{B07C1F61-0F1D-5B79-831E-27C12172E4FC}"/>
              </a:ext>
            </a:extLst>
          </p:cNvPr>
          <p:cNvPicPr>
            <a:picLocks noChangeAspect="1"/>
          </p:cNvPicPr>
          <p:nvPr/>
        </p:nvPicPr>
        <p:blipFill rotWithShape="1">
          <a:blip r:embed="rId2">
            <a:extLst>
              <a:ext uri="{28A0092B-C50C-407E-A947-70E740481C1C}">
                <a14:useLocalDpi xmlns:a14="http://schemas.microsoft.com/office/drawing/2010/main" val="0"/>
              </a:ext>
            </a:extLst>
          </a:blip>
          <a:srcRect r="78470" b="32544"/>
          <a:stretch/>
        </p:blipFill>
        <p:spPr>
          <a:xfrm>
            <a:off x="7584014" y="753084"/>
            <a:ext cx="3040987" cy="5351827"/>
          </a:xfrm>
          <a:prstGeom prst="rect">
            <a:avLst/>
          </a:prstGeom>
        </p:spPr>
      </p:pic>
      <p:sp>
        <p:nvSpPr>
          <p:cNvPr id="20" name="Rounded Rectangle 13">
            <a:extLst>
              <a:ext uri="{FF2B5EF4-FFF2-40B4-BE49-F238E27FC236}">
                <a16:creationId xmlns:a16="http://schemas.microsoft.com/office/drawing/2014/main" id="{0E2DA700-A30B-CE43-127A-E1CFB4C72170}"/>
              </a:ext>
            </a:extLst>
          </p:cNvPr>
          <p:cNvSpPr/>
          <p:nvPr/>
        </p:nvSpPr>
        <p:spPr>
          <a:xfrm>
            <a:off x="982137" y="5207065"/>
            <a:ext cx="3884670" cy="41977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DFD6C4E-F249-1B14-93CF-6DFA398739F0}"/>
              </a:ext>
            </a:extLst>
          </p:cNvPr>
          <p:cNvSpPr/>
          <p:nvPr/>
        </p:nvSpPr>
        <p:spPr>
          <a:xfrm>
            <a:off x="1222314" y="5247674"/>
            <a:ext cx="3404316" cy="338554"/>
          </a:xfrm>
          <a:prstGeom prst="rect">
            <a:avLst/>
          </a:prstGeom>
        </p:spPr>
        <p:txBody>
          <a:bodyPr wrap="square">
            <a:spAutoFit/>
          </a:bodyPr>
          <a:lstStyle/>
          <a:p>
            <a:pPr algn="ctr"/>
            <a:r>
              <a:rPr lang="en-US" sz="1600" b="1" dirty="0">
                <a:solidFill>
                  <a:schemeClr val="bg1"/>
                </a:solidFill>
                <a:latin typeface="+mj-lt"/>
              </a:rPr>
              <a:t>Ici, 34 erreurs ont été trouvées </a:t>
            </a:r>
          </a:p>
        </p:txBody>
      </p:sp>
    </p:spTree>
    <p:extLst>
      <p:ext uri="{BB962C8B-B14F-4D97-AF65-F5344CB8AC3E}">
        <p14:creationId xmlns:p14="http://schemas.microsoft.com/office/powerpoint/2010/main" val="213818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9856" y="933450"/>
            <a:ext cx="10372285" cy="4991099"/>
          </a:xfrm>
          <a:prstGeom prst="rect">
            <a:avLst/>
          </a:prstGeom>
          <a:solidFill>
            <a:schemeClr val="tx1">
              <a:lumMod val="85000"/>
              <a:lumOff val="15000"/>
              <a:alpha val="8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a:spLocks noChangeAspect="1"/>
          </p:cNvSpPr>
          <p:nvPr/>
        </p:nvSpPr>
        <p:spPr>
          <a:xfrm rot="10800000">
            <a:off x="5963197" y="4666683"/>
            <a:ext cx="265601" cy="180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292841" y="2537013"/>
            <a:ext cx="7606312" cy="1314396"/>
            <a:chOff x="3278759" y="2422380"/>
            <a:chExt cx="5681664" cy="1314396"/>
          </a:xfrm>
        </p:grpSpPr>
        <p:sp>
          <p:nvSpPr>
            <p:cNvPr id="7" name="Rectangle 6"/>
            <p:cNvSpPr/>
            <p:nvPr/>
          </p:nvSpPr>
          <p:spPr>
            <a:xfrm>
              <a:off x="3278759" y="2967335"/>
              <a:ext cx="5681664" cy="769441"/>
            </a:xfrm>
            <a:prstGeom prst="rect">
              <a:avLst/>
            </a:prstGeom>
          </p:spPr>
          <p:txBody>
            <a:bodyPr wrap="square">
              <a:spAutoFit/>
            </a:bodyPr>
            <a:lstStyle/>
            <a:p>
              <a:pPr algn="ctr"/>
              <a:r>
                <a:rPr lang="en-US" sz="4400" b="1" dirty="0">
                  <a:solidFill>
                    <a:schemeClr val="bg1"/>
                  </a:solidFill>
                  <a:latin typeface="+mj-lt"/>
                </a:rPr>
                <a:t>Résulats insatisfaisants</a:t>
              </a:r>
            </a:p>
          </p:txBody>
        </p:sp>
        <p:grpSp>
          <p:nvGrpSpPr>
            <p:cNvPr id="8" name="Group 7"/>
            <p:cNvGrpSpPr/>
            <p:nvPr/>
          </p:nvGrpSpPr>
          <p:grpSpPr>
            <a:xfrm>
              <a:off x="5459688" y="2422380"/>
              <a:ext cx="1121409" cy="274637"/>
              <a:chOff x="830771" y="1693416"/>
              <a:chExt cx="1121409" cy="274637"/>
            </a:xfrm>
          </p:grpSpPr>
          <p:sp>
            <p:nvSpPr>
              <p:cNvPr id="10" name="Parallelogram 9"/>
              <p:cNvSpPr/>
              <p:nvPr/>
            </p:nvSpPr>
            <p:spPr>
              <a:xfrm>
                <a:off x="830771" y="1693416"/>
                <a:ext cx="1121409"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27236" y="1703776"/>
                <a:ext cx="725858" cy="253916"/>
              </a:xfrm>
              <a:prstGeom prst="rect">
                <a:avLst/>
              </a:prstGeom>
            </p:spPr>
            <p:txBody>
              <a:bodyPr wrap="none">
                <a:spAutoFit/>
              </a:bodyPr>
              <a:lstStyle/>
              <a:p>
                <a:pPr algn="ctr"/>
                <a:r>
                  <a:rPr lang="en-US" sz="1050" b="1" dirty="0">
                    <a:solidFill>
                      <a:schemeClr val="bg1"/>
                    </a:solidFill>
                    <a:latin typeface="+mj-lt"/>
                  </a:rPr>
                  <a:t>Conclusion</a:t>
                </a:r>
              </a:p>
            </p:txBody>
          </p:sp>
        </p:grpSp>
      </p:grpSp>
    </p:spTree>
    <p:extLst>
      <p:ext uri="{BB962C8B-B14F-4D97-AF65-F5344CB8AC3E}">
        <p14:creationId xmlns:p14="http://schemas.microsoft.com/office/powerpoint/2010/main" val="1101261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77727" y="-8629"/>
            <a:ext cx="6066000" cy="6866629"/>
          </a:xfrm>
          <a:custGeom>
            <a:avLst/>
            <a:gdLst>
              <a:gd name="connsiteX0" fmla="*/ 636672 w 5705754"/>
              <a:gd name="connsiteY0" fmla="*/ 0 h 6874027"/>
              <a:gd name="connsiteX1" fmla="*/ 636672 w 5705754"/>
              <a:gd name="connsiteY1" fmla="*/ 8631 h 6874027"/>
              <a:gd name="connsiteX2" fmla="*/ 4798755 w 5705754"/>
              <a:gd name="connsiteY2" fmla="*/ 8631 h 6874027"/>
              <a:gd name="connsiteX3" fmla="*/ 4885286 w 5705754"/>
              <a:gd name="connsiteY3" fmla="*/ 75441 h 6874027"/>
              <a:gd name="connsiteX4" fmla="*/ 5662658 w 5705754"/>
              <a:gd name="connsiteY4" fmla="*/ 2102408 h 6874027"/>
              <a:gd name="connsiteX5" fmla="*/ 4327434 w 5705754"/>
              <a:gd name="connsiteY5" fmla="*/ 4558497 h 6874027"/>
              <a:gd name="connsiteX6" fmla="*/ 5281665 w 5705754"/>
              <a:gd name="connsiteY6" fmla="*/ 6811536 h 6874027"/>
              <a:gd name="connsiteX7" fmla="*/ 5313459 w 5705754"/>
              <a:gd name="connsiteY7" fmla="*/ 6866630 h 6874027"/>
              <a:gd name="connsiteX8" fmla="*/ 462502 w 5705754"/>
              <a:gd name="connsiteY8" fmla="*/ 6866630 h 6874027"/>
              <a:gd name="connsiteX9" fmla="*/ 462502 w 5705754"/>
              <a:gd name="connsiteY9" fmla="*/ 6874027 h 6874027"/>
              <a:gd name="connsiteX10" fmla="*/ 0 w 5705754"/>
              <a:gd name="connsiteY10" fmla="*/ 6866631 h 6874027"/>
              <a:gd name="connsiteX11" fmla="*/ 0 w 5705754"/>
              <a:gd name="connsiteY11" fmla="*/ 8631 h 687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754" h="6874027">
                <a:moveTo>
                  <a:pt x="636672" y="0"/>
                </a:moveTo>
                <a:lnTo>
                  <a:pt x="636672" y="8631"/>
                </a:lnTo>
                <a:lnTo>
                  <a:pt x="4798755" y="8631"/>
                </a:lnTo>
                <a:lnTo>
                  <a:pt x="4885286" y="75441"/>
                </a:lnTo>
                <a:cubicBezTo>
                  <a:pt x="5496492" y="577838"/>
                  <a:pt x="5830167" y="1322451"/>
                  <a:pt x="5662658" y="2102408"/>
                </a:cubicBezTo>
                <a:cubicBezTo>
                  <a:pt x="5501654" y="2852075"/>
                  <a:pt x="4380836" y="3756147"/>
                  <a:pt x="4327434" y="4558497"/>
                </a:cubicBezTo>
                <a:cubicBezTo>
                  <a:pt x="4277370" y="5310700"/>
                  <a:pt x="4953928" y="6259355"/>
                  <a:pt x="5281665" y="6811536"/>
                </a:cubicBezTo>
                <a:lnTo>
                  <a:pt x="5313459" y="6866630"/>
                </a:lnTo>
                <a:lnTo>
                  <a:pt x="462502" y="6866630"/>
                </a:lnTo>
                <a:lnTo>
                  <a:pt x="462502" y="6874027"/>
                </a:lnTo>
                <a:lnTo>
                  <a:pt x="0" y="6866631"/>
                </a:lnTo>
                <a:lnTo>
                  <a:pt x="0" y="8631"/>
                </a:lnTo>
                <a:close/>
              </a:path>
            </a:pathLst>
          </a:custGeom>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 name="Freeform 3"/>
          <p:cNvSpPr/>
          <p:nvPr/>
        </p:nvSpPr>
        <p:spPr>
          <a:xfrm>
            <a:off x="-11784" y="-8631"/>
            <a:ext cx="6159600" cy="6874027"/>
          </a:xfrm>
          <a:custGeom>
            <a:avLst/>
            <a:gdLst>
              <a:gd name="connsiteX0" fmla="*/ 504069 w 5624473"/>
              <a:gd name="connsiteY0" fmla="*/ 0 h 6866630"/>
              <a:gd name="connsiteX1" fmla="*/ 4684007 w 5624473"/>
              <a:gd name="connsiteY1" fmla="*/ 0 h 6866630"/>
              <a:gd name="connsiteX2" fmla="*/ 4801547 w 5624473"/>
              <a:gd name="connsiteY2" fmla="*/ 90885 h 6866630"/>
              <a:gd name="connsiteX3" fmla="*/ 5578838 w 5624473"/>
              <a:gd name="connsiteY3" fmla="*/ 2064307 h 6866630"/>
              <a:gd name="connsiteX4" fmla="*/ 4281714 w 5624473"/>
              <a:gd name="connsiteY4" fmla="*/ 4566116 h 6866630"/>
              <a:gd name="connsiteX5" fmla="*/ 5410823 w 5624473"/>
              <a:gd name="connsiteY5" fmla="*/ 6840309 h 6866630"/>
              <a:gd name="connsiteX6" fmla="*/ 5424462 w 5624473"/>
              <a:gd name="connsiteY6" fmla="*/ 6866630 h 6866630"/>
              <a:gd name="connsiteX7" fmla="*/ 0 w 5624473"/>
              <a:gd name="connsiteY7" fmla="*/ 6866630 h 6866630"/>
              <a:gd name="connsiteX8" fmla="*/ 0 w 5624473"/>
              <a:gd name="connsiteY8" fmla="*/ 8630 h 68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4473" h="6866630">
                <a:moveTo>
                  <a:pt x="504069" y="0"/>
                </a:moveTo>
                <a:lnTo>
                  <a:pt x="4684007" y="0"/>
                </a:lnTo>
                <a:lnTo>
                  <a:pt x="4801547" y="90885"/>
                </a:lnTo>
                <a:cubicBezTo>
                  <a:pt x="5413536" y="595183"/>
                  <a:pt x="5753258" y="1352870"/>
                  <a:pt x="5578838" y="2064307"/>
                </a:cubicBezTo>
                <a:cubicBezTo>
                  <a:pt x="5394092" y="2817861"/>
                  <a:pt x="4309716" y="3770116"/>
                  <a:pt x="4281714" y="4566116"/>
                </a:cubicBezTo>
                <a:cubicBezTo>
                  <a:pt x="4253712" y="5362116"/>
                  <a:pt x="5115945" y="6310514"/>
                  <a:pt x="5410823" y="6840309"/>
                </a:cubicBezTo>
                <a:lnTo>
                  <a:pt x="5424462" y="6866630"/>
                </a:lnTo>
                <a:lnTo>
                  <a:pt x="0" y="6866630"/>
                </a:lnTo>
                <a:lnTo>
                  <a:pt x="0" y="8630"/>
                </a:lnTo>
                <a:close/>
              </a:path>
            </a:pathLst>
          </a:cu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BC7544E-AAA5-4385-9D69-23170A25F14D}"/>
              </a:ext>
            </a:extLst>
          </p:cNvPr>
          <p:cNvSpPr txBox="1"/>
          <p:nvPr/>
        </p:nvSpPr>
        <p:spPr>
          <a:xfrm>
            <a:off x="6929066" y="1425823"/>
            <a:ext cx="3099354" cy="580672"/>
          </a:xfrm>
          <a:prstGeom prst="rect">
            <a:avLst/>
          </a:prstGeom>
          <a:noFill/>
        </p:spPr>
        <p:txBody>
          <a:bodyPr wrap="square" rtlCol="0">
            <a:spAutoFit/>
          </a:bodyPr>
          <a:lstStyle/>
          <a:p>
            <a:pPr>
              <a:lnSpc>
                <a:spcPct val="120000"/>
              </a:lnSpc>
            </a:pPr>
            <a:r>
              <a:rPr lang="en-US" sz="2800" b="1" dirty="0">
                <a:solidFill>
                  <a:schemeClr val="tx1">
                    <a:lumMod val="85000"/>
                    <a:lumOff val="15000"/>
                  </a:schemeClr>
                </a:solidFill>
                <a:latin typeface="+mj-lt"/>
                <a:cs typeface="Poppins SemiBold" panose="00000700000000000000" pitchFamily="2" charset="0"/>
              </a:rPr>
              <a:t>Un audit réalisé</a:t>
            </a:r>
          </a:p>
        </p:txBody>
      </p:sp>
      <p:sp>
        <p:nvSpPr>
          <p:cNvPr id="26" name="TextBox 25">
            <a:extLst>
              <a:ext uri="{FF2B5EF4-FFF2-40B4-BE49-F238E27FC236}">
                <a16:creationId xmlns:a16="http://schemas.microsoft.com/office/drawing/2014/main" id="{A08F338B-F77F-4226-AD25-3C248899A153}"/>
              </a:ext>
            </a:extLst>
          </p:cNvPr>
          <p:cNvSpPr txBox="1"/>
          <p:nvPr/>
        </p:nvSpPr>
        <p:spPr>
          <a:xfrm>
            <a:off x="6929066" y="2267838"/>
            <a:ext cx="4304991" cy="2321085"/>
          </a:xfrm>
          <a:prstGeom prst="rect">
            <a:avLst/>
          </a:prstGeom>
          <a:noFill/>
        </p:spPr>
        <p:txBody>
          <a:bodyPr wrap="square" rtlCol="0">
            <a:spAutoFit/>
          </a:bodyPr>
          <a:lstStyle/>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Performances</a:t>
            </a:r>
          </a:p>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Accessibilité</a:t>
            </a:r>
          </a:p>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  SEO</a:t>
            </a:r>
          </a:p>
          <a:p>
            <a:pPr algn="just">
              <a:lnSpc>
                <a:spcPct val="150000"/>
              </a:lnSpc>
            </a:pPr>
            <a:endParaRPr lang="fr-FR" sz="1400" b="1" dirty="0">
              <a:solidFill>
                <a:schemeClr val="bg1">
                  <a:lumMod val="50000"/>
                </a:schemeClr>
              </a:solidFill>
              <a:ea typeface="Open Sans" panose="020B0606030504020204" pitchFamily="34" charset="0"/>
              <a:cs typeface="Open Sans" panose="020B0606030504020204" pitchFamily="34" charset="0"/>
            </a:endParaRPr>
          </a:p>
          <a:p>
            <a:pPr algn="just">
              <a:lnSpc>
                <a:spcPct val="150000"/>
              </a:lnSpc>
            </a:pPr>
            <a:r>
              <a:rPr lang="fr-FR" sz="1400" b="1" dirty="0">
                <a:solidFill>
                  <a:schemeClr val="bg1">
                    <a:lumMod val="50000"/>
                  </a:schemeClr>
                </a:solidFill>
                <a:ea typeface="Open Sans" panose="020B0606030504020204" pitchFamily="34" charset="0"/>
                <a:cs typeface="Open Sans" panose="020B0606030504020204" pitchFamily="34" charset="0"/>
              </a:rPr>
              <a:t>Liste de différents problèmes identifiés suivi de la bonne pratique à adopter et de l’action mise en place. Cet audit s’appuie sur des références documentaires.</a:t>
            </a:r>
          </a:p>
        </p:txBody>
      </p:sp>
      <p:grpSp>
        <p:nvGrpSpPr>
          <p:cNvPr id="27" name="Group 10">
            <a:extLst>
              <a:ext uri="{FF2B5EF4-FFF2-40B4-BE49-F238E27FC236}">
                <a16:creationId xmlns:a16="http://schemas.microsoft.com/office/drawing/2014/main" id="{12CBCAA5-0A1F-BA47-1BE0-7CCBB9465D60}"/>
              </a:ext>
            </a:extLst>
          </p:cNvPr>
          <p:cNvGrpSpPr/>
          <p:nvPr/>
        </p:nvGrpSpPr>
        <p:grpSpPr>
          <a:xfrm>
            <a:off x="7033996" y="1022041"/>
            <a:ext cx="1802667" cy="274637"/>
            <a:chOff x="1133102" y="1156076"/>
            <a:chExt cx="1270000" cy="274637"/>
          </a:xfrm>
        </p:grpSpPr>
        <p:sp>
          <p:nvSpPr>
            <p:cNvPr id="28" name="Parallelogram 15">
              <a:extLst>
                <a:ext uri="{FF2B5EF4-FFF2-40B4-BE49-F238E27FC236}">
                  <a16:creationId xmlns:a16="http://schemas.microsoft.com/office/drawing/2014/main" id="{2237944A-F6E3-B2B3-1F85-6CCBEC12CC3D}"/>
                </a:ext>
              </a:extLst>
            </p:cNvPr>
            <p:cNvSpPr/>
            <p:nvPr/>
          </p:nvSpPr>
          <p:spPr>
            <a:xfrm>
              <a:off x="1133102" y="1156076"/>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86F4F5D-DBE0-B624-131F-9E1E4EABB757}"/>
                </a:ext>
              </a:extLst>
            </p:cNvPr>
            <p:cNvSpPr/>
            <p:nvPr/>
          </p:nvSpPr>
          <p:spPr>
            <a:xfrm>
              <a:off x="1208969" y="1166436"/>
              <a:ext cx="1118266" cy="253916"/>
            </a:xfrm>
            <a:prstGeom prst="rect">
              <a:avLst/>
            </a:prstGeom>
          </p:spPr>
          <p:txBody>
            <a:bodyPr wrap="none">
              <a:spAutoFit/>
            </a:bodyPr>
            <a:lstStyle/>
            <a:p>
              <a:pPr algn="ctr"/>
              <a:r>
                <a:rPr lang="en-US" sz="1050" b="1" dirty="0">
                  <a:solidFill>
                    <a:schemeClr val="bg1"/>
                  </a:solidFill>
                  <a:latin typeface="+mj-lt"/>
                </a:rPr>
                <a:t>Analyse et solutions</a:t>
              </a:r>
            </a:p>
          </p:txBody>
        </p:sp>
      </p:grpSp>
      <p:pic>
        <p:nvPicPr>
          <p:cNvPr id="7" name="Image 6">
            <a:extLst>
              <a:ext uri="{FF2B5EF4-FFF2-40B4-BE49-F238E27FC236}">
                <a16:creationId xmlns:a16="http://schemas.microsoft.com/office/drawing/2014/main" id="{1C8713CC-7410-2F6B-213A-3CC7E5B8EAC6}"/>
              </a:ext>
            </a:extLst>
          </p:cNvPr>
          <p:cNvPicPr>
            <a:picLocks noChangeAspect="1"/>
          </p:cNvPicPr>
          <p:nvPr/>
        </p:nvPicPr>
        <p:blipFill>
          <a:blip r:embed="rId2"/>
          <a:stretch>
            <a:fillRect/>
          </a:stretch>
        </p:blipFill>
        <p:spPr>
          <a:xfrm>
            <a:off x="277727" y="1172929"/>
            <a:ext cx="4104000" cy="4510902"/>
          </a:xfrm>
          <a:prstGeom prst="rect">
            <a:avLst/>
          </a:prstGeom>
        </p:spPr>
      </p:pic>
      <p:sp>
        <p:nvSpPr>
          <p:cNvPr id="15" name="Rounded Rectangle 13">
            <a:extLst>
              <a:ext uri="{FF2B5EF4-FFF2-40B4-BE49-F238E27FC236}">
                <a16:creationId xmlns:a16="http://schemas.microsoft.com/office/drawing/2014/main" id="{69786D85-2D54-6800-F7C8-14E8E3CA9705}"/>
              </a:ext>
            </a:extLst>
          </p:cNvPr>
          <p:cNvSpPr/>
          <p:nvPr/>
        </p:nvSpPr>
        <p:spPr>
          <a:xfrm>
            <a:off x="7033996" y="5012404"/>
            <a:ext cx="3884670" cy="41977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C9E0BC-DC8D-2760-55FD-17D9DD3057EC}"/>
              </a:ext>
            </a:extLst>
          </p:cNvPr>
          <p:cNvSpPr/>
          <p:nvPr/>
        </p:nvSpPr>
        <p:spPr>
          <a:xfrm>
            <a:off x="6930144" y="5060707"/>
            <a:ext cx="4092373" cy="323165"/>
          </a:xfrm>
          <a:prstGeom prst="rect">
            <a:avLst/>
          </a:prstGeom>
        </p:spPr>
        <p:txBody>
          <a:bodyPr wrap="square">
            <a:spAutoFit/>
          </a:bodyPr>
          <a:lstStyle/>
          <a:p>
            <a:pPr algn="ctr"/>
            <a:r>
              <a:rPr lang="en-US" sz="1500" b="1" dirty="0">
                <a:solidFill>
                  <a:schemeClr val="bg1"/>
                </a:solidFill>
                <a:latin typeface="+mj-lt"/>
              </a:rPr>
              <a:t>10 recommandations retenues</a:t>
            </a:r>
          </a:p>
        </p:txBody>
      </p:sp>
    </p:spTree>
    <p:extLst>
      <p:ext uri="{BB962C8B-B14F-4D97-AF65-F5344CB8AC3E}">
        <p14:creationId xmlns:p14="http://schemas.microsoft.com/office/powerpoint/2010/main" val="3054351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0"/>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0032" y="1526057"/>
            <a:ext cx="3773769" cy="523220"/>
          </a:xfrm>
          <a:prstGeom prst="rect">
            <a:avLst/>
          </a:prstGeom>
        </p:spPr>
        <p:txBody>
          <a:bodyPr wrap="square">
            <a:spAutoFit/>
          </a:bodyPr>
          <a:lstStyle/>
          <a:p>
            <a:r>
              <a:rPr lang="en-US" sz="2800" b="1" dirty="0">
                <a:solidFill>
                  <a:schemeClr val="tx1">
                    <a:lumMod val="85000"/>
                    <a:lumOff val="15000"/>
                  </a:schemeClr>
                </a:solidFill>
                <a:latin typeface="+mj-lt"/>
              </a:rPr>
              <a:t>Format des images</a:t>
            </a:r>
          </a:p>
        </p:txBody>
      </p:sp>
      <p:grpSp>
        <p:nvGrpSpPr>
          <p:cNvPr id="24" name="Group 23"/>
          <p:cNvGrpSpPr/>
          <p:nvPr/>
        </p:nvGrpSpPr>
        <p:grpSpPr>
          <a:xfrm>
            <a:off x="810032" y="1136496"/>
            <a:ext cx="1270000" cy="274637"/>
            <a:chOff x="1133101" y="1183334"/>
            <a:chExt cx="1270000" cy="274637"/>
          </a:xfrm>
        </p:grpSpPr>
        <p:sp>
          <p:nvSpPr>
            <p:cNvPr id="25" name="Parallelogram 24"/>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184447" y="1193694"/>
              <a:ext cx="1167307" cy="253916"/>
            </a:xfrm>
            <a:prstGeom prst="rect">
              <a:avLst/>
            </a:prstGeom>
          </p:spPr>
          <p:txBody>
            <a:bodyPr wrap="none">
              <a:spAutoFit/>
            </a:bodyPr>
            <a:lstStyle/>
            <a:p>
              <a:pPr algn="ctr"/>
              <a:r>
                <a:rPr lang="en-US" sz="1050" b="1" dirty="0">
                  <a:solidFill>
                    <a:schemeClr val="bg1"/>
                  </a:solidFill>
                  <a:latin typeface="+mj-lt"/>
                </a:rPr>
                <a:t>Performances</a:t>
              </a:r>
            </a:p>
          </p:txBody>
        </p:sp>
      </p:grpSp>
      <p:sp>
        <p:nvSpPr>
          <p:cNvPr id="27" name="TextBox 26">
            <a:extLst>
              <a:ext uri="{FF2B5EF4-FFF2-40B4-BE49-F238E27FC236}">
                <a16:creationId xmlns:a16="http://schemas.microsoft.com/office/drawing/2014/main" id="{A08F338B-F77F-4226-AD25-3C248899A153}"/>
              </a:ext>
            </a:extLst>
          </p:cNvPr>
          <p:cNvSpPr txBox="1"/>
          <p:nvPr/>
        </p:nvSpPr>
        <p:spPr>
          <a:xfrm>
            <a:off x="7238265" y="1411133"/>
            <a:ext cx="3770735" cy="1028423"/>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Pour alléger le site et accélérer son chargement, on utilise un format d’image adapté pour le web et plus moderne : le WebP</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8386439" y="5751376"/>
            <a:ext cx="1474386" cy="320850"/>
            <a:chOff x="8478413" y="5116687"/>
            <a:chExt cx="1119217" cy="320850"/>
          </a:xfrm>
        </p:grpSpPr>
        <p:sp>
          <p:nvSpPr>
            <p:cNvPr id="29" name="Rounded Rectangle 28"/>
            <p:cNvSpPr/>
            <p:nvPr/>
          </p:nvSpPr>
          <p:spPr>
            <a:xfrm>
              <a:off x="8520091" y="51166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478413" y="5150154"/>
              <a:ext cx="1119217" cy="253916"/>
            </a:xfrm>
            <a:prstGeom prst="rect">
              <a:avLst/>
            </a:prstGeom>
          </p:spPr>
          <p:txBody>
            <a:bodyPr wrap="none">
              <a:spAutoFit/>
            </a:bodyPr>
            <a:lstStyle/>
            <a:p>
              <a:pPr algn="ctr"/>
              <a:r>
                <a:rPr lang="en-US" sz="1050" b="1" dirty="0">
                  <a:solidFill>
                    <a:schemeClr val="bg1"/>
                  </a:solidFill>
                  <a:latin typeface="+mj-lt"/>
                </a:rPr>
                <a:t>Format WebP</a:t>
              </a:r>
            </a:p>
          </p:txBody>
        </p:sp>
      </p:grpSp>
      <p:pic>
        <p:nvPicPr>
          <p:cNvPr id="31" name="Image 30" descr="Une image contenant texte&#10;&#10;Description générée automatiquement">
            <a:extLst>
              <a:ext uri="{FF2B5EF4-FFF2-40B4-BE49-F238E27FC236}">
                <a16:creationId xmlns:a16="http://schemas.microsoft.com/office/drawing/2014/main" id="{4AE87A6D-2BA7-91A2-21A3-892127685F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59" t="16466" r="3945" b="17078"/>
          <a:stretch/>
        </p:blipFill>
        <p:spPr>
          <a:xfrm>
            <a:off x="439711" y="3060163"/>
            <a:ext cx="5114385" cy="814466"/>
          </a:xfrm>
          <a:prstGeom prst="rect">
            <a:avLst/>
          </a:prstGeom>
        </p:spPr>
      </p:pic>
      <p:pic>
        <p:nvPicPr>
          <p:cNvPr id="33" name="Image 32" descr="Une image contenant texte&#10;&#10;Description générée automatiquement">
            <a:extLst>
              <a:ext uri="{FF2B5EF4-FFF2-40B4-BE49-F238E27FC236}">
                <a16:creationId xmlns:a16="http://schemas.microsoft.com/office/drawing/2014/main" id="{9E90C823-796B-3C0F-A9B3-BD400278ABCF}"/>
              </a:ext>
            </a:extLst>
          </p:cNvPr>
          <p:cNvPicPr>
            <a:picLocks noChangeAspect="1"/>
          </p:cNvPicPr>
          <p:nvPr/>
        </p:nvPicPr>
        <p:blipFill rotWithShape="1">
          <a:blip r:embed="rId3">
            <a:extLst>
              <a:ext uri="{28A0092B-C50C-407E-A947-70E740481C1C}">
                <a14:useLocalDpi xmlns:a14="http://schemas.microsoft.com/office/drawing/2010/main" val="0"/>
              </a:ext>
            </a:extLst>
          </a:blip>
          <a:srcRect l="4897" t="19438" r="4712" b="19718"/>
          <a:stretch/>
        </p:blipFill>
        <p:spPr>
          <a:xfrm>
            <a:off x="6500735" y="3040965"/>
            <a:ext cx="5251554" cy="852862"/>
          </a:xfrm>
          <a:prstGeom prst="rect">
            <a:avLst/>
          </a:prstGeom>
        </p:spPr>
      </p:pic>
      <p:grpSp>
        <p:nvGrpSpPr>
          <p:cNvPr id="39" name="Group 27">
            <a:extLst>
              <a:ext uri="{FF2B5EF4-FFF2-40B4-BE49-F238E27FC236}">
                <a16:creationId xmlns:a16="http://schemas.microsoft.com/office/drawing/2014/main" id="{9C0A08AF-61B2-2370-62D4-5EF1A6E31779}"/>
              </a:ext>
            </a:extLst>
          </p:cNvPr>
          <p:cNvGrpSpPr/>
          <p:nvPr/>
        </p:nvGrpSpPr>
        <p:grpSpPr>
          <a:xfrm>
            <a:off x="1688383" y="5751376"/>
            <a:ext cx="2017066" cy="320850"/>
            <a:chOff x="8454417" y="5143747"/>
            <a:chExt cx="1167203"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20089" y="514374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454417" y="5177214"/>
              <a:ext cx="1167203" cy="253916"/>
            </a:xfrm>
            <a:prstGeom prst="rect">
              <a:avLst/>
            </a:prstGeom>
          </p:spPr>
          <p:txBody>
            <a:bodyPr wrap="none">
              <a:spAutoFit/>
            </a:bodyPr>
            <a:lstStyle/>
            <a:p>
              <a:pPr algn="ctr"/>
              <a:r>
                <a:rPr lang="en-US" sz="1050" b="1" dirty="0">
                  <a:solidFill>
                    <a:schemeClr val="bg1"/>
                  </a:solidFill>
                  <a:latin typeface="+mj-lt"/>
                </a:rPr>
                <a:t>Formats PNG / JPEG</a:t>
              </a:r>
            </a:p>
          </p:txBody>
        </p:sp>
      </p:grpSp>
      <p:pic>
        <p:nvPicPr>
          <p:cNvPr id="43" name="Image 42" descr="Une image contenant texte&#10;&#10;Description générée automatiquement">
            <a:extLst>
              <a:ext uri="{FF2B5EF4-FFF2-40B4-BE49-F238E27FC236}">
                <a16:creationId xmlns:a16="http://schemas.microsoft.com/office/drawing/2014/main" id="{54048E01-0A5F-F643-E3B8-583274474B8D}"/>
              </a:ext>
            </a:extLst>
          </p:cNvPr>
          <p:cNvPicPr>
            <a:picLocks noChangeAspect="1"/>
          </p:cNvPicPr>
          <p:nvPr/>
        </p:nvPicPr>
        <p:blipFill rotWithShape="1">
          <a:blip r:embed="rId4">
            <a:extLst>
              <a:ext uri="{28A0092B-C50C-407E-A947-70E740481C1C}">
                <a14:useLocalDpi xmlns:a14="http://schemas.microsoft.com/office/drawing/2010/main" val="0"/>
              </a:ext>
            </a:extLst>
          </a:blip>
          <a:srcRect l="5376" t="16442" r="5163" b="17297"/>
          <a:stretch/>
        </p:blipFill>
        <p:spPr>
          <a:xfrm>
            <a:off x="710275" y="4192248"/>
            <a:ext cx="4573256" cy="1049313"/>
          </a:xfrm>
          <a:prstGeom prst="rect">
            <a:avLst/>
          </a:prstGeom>
        </p:spPr>
      </p:pic>
      <p:pic>
        <p:nvPicPr>
          <p:cNvPr id="45" name="Image 44">
            <a:extLst>
              <a:ext uri="{FF2B5EF4-FFF2-40B4-BE49-F238E27FC236}">
                <a16:creationId xmlns:a16="http://schemas.microsoft.com/office/drawing/2014/main" id="{DE1F9172-B66D-363B-C7C6-899CE2F3F90D}"/>
              </a:ext>
            </a:extLst>
          </p:cNvPr>
          <p:cNvPicPr>
            <a:picLocks noChangeAspect="1"/>
          </p:cNvPicPr>
          <p:nvPr/>
        </p:nvPicPr>
        <p:blipFill rotWithShape="1">
          <a:blip r:embed="rId5">
            <a:extLst>
              <a:ext uri="{28A0092B-C50C-407E-A947-70E740481C1C}">
                <a14:useLocalDpi xmlns:a14="http://schemas.microsoft.com/office/drawing/2010/main" val="0"/>
              </a:ext>
            </a:extLst>
          </a:blip>
          <a:srcRect l="5479" t="18094" r="5483" b="17868"/>
          <a:stretch/>
        </p:blipFill>
        <p:spPr>
          <a:xfrm>
            <a:off x="6825746" y="4212234"/>
            <a:ext cx="4595772" cy="1009339"/>
          </a:xfrm>
          <a:prstGeom prst="rect">
            <a:avLst/>
          </a:prstGeom>
        </p:spPr>
      </p:pic>
    </p:spTree>
    <p:extLst>
      <p:ext uri="{BB962C8B-B14F-4D97-AF65-F5344CB8AC3E}">
        <p14:creationId xmlns:p14="http://schemas.microsoft.com/office/powerpoint/2010/main" val="2325195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0"/>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0032" y="1526057"/>
            <a:ext cx="3773769" cy="707886"/>
          </a:xfrm>
          <a:prstGeom prst="rect">
            <a:avLst/>
          </a:prstGeom>
        </p:spPr>
        <p:txBody>
          <a:bodyPr wrap="square">
            <a:spAutoFit/>
          </a:bodyPr>
          <a:lstStyle/>
          <a:p>
            <a:r>
              <a:rPr lang="en-US" sz="2800" b="1" dirty="0">
                <a:solidFill>
                  <a:schemeClr val="tx1">
                    <a:lumMod val="85000"/>
                    <a:lumOff val="15000"/>
                  </a:schemeClr>
                </a:solidFill>
                <a:latin typeface="+mj-lt"/>
              </a:rPr>
              <a:t>Réduction du code </a:t>
            </a:r>
            <a:r>
              <a:rPr lang="en-US" sz="1200" b="1" dirty="0">
                <a:solidFill>
                  <a:schemeClr val="tx1">
                    <a:lumMod val="85000"/>
                    <a:lumOff val="15000"/>
                  </a:schemeClr>
                </a:solidFill>
                <a:latin typeface="+mj-lt"/>
              </a:rPr>
              <a:t>(1/2)</a:t>
            </a:r>
            <a:endParaRPr lang="en-US" sz="2800" b="1" dirty="0">
              <a:solidFill>
                <a:schemeClr val="tx1">
                  <a:lumMod val="85000"/>
                  <a:lumOff val="15000"/>
                </a:schemeClr>
              </a:solidFill>
              <a:latin typeface="+mj-lt"/>
            </a:endParaRPr>
          </a:p>
        </p:txBody>
      </p:sp>
      <p:grpSp>
        <p:nvGrpSpPr>
          <p:cNvPr id="24" name="Group 23"/>
          <p:cNvGrpSpPr/>
          <p:nvPr/>
        </p:nvGrpSpPr>
        <p:grpSpPr>
          <a:xfrm>
            <a:off x="810032" y="1136496"/>
            <a:ext cx="1270000" cy="274637"/>
            <a:chOff x="1133101" y="1183334"/>
            <a:chExt cx="1270000" cy="274637"/>
          </a:xfrm>
        </p:grpSpPr>
        <p:sp>
          <p:nvSpPr>
            <p:cNvPr id="25" name="Parallelogram 24"/>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184447" y="1193694"/>
              <a:ext cx="1167307" cy="253916"/>
            </a:xfrm>
            <a:prstGeom prst="rect">
              <a:avLst/>
            </a:prstGeom>
          </p:spPr>
          <p:txBody>
            <a:bodyPr wrap="none">
              <a:spAutoFit/>
            </a:bodyPr>
            <a:lstStyle/>
            <a:p>
              <a:pPr algn="ctr"/>
              <a:r>
                <a:rPr lang="en-US" sz="1050" b="1" dirty="0">
                  <a:solidFill>
                    <a:schemeClr val="bg1"/>
                  </a:solidFill>
                  <a:latin typeface="+mj-lt"/>
                </a:rPr>
                <a:t>Performances</a:t>
              </a:r>
            </a:p>
          </p:txBody>
        </p:sp>
      </p:grpSp>
      <p:sp>
        <p:nvSpPr>
          <p:cNvPr id="27" name="TextBox 26">
            <a:extLst>
              <a:ext uri="{FF2B5EF4-FFF2-40B4-BE49-F238E27FC236}">
                <a16:creationId xmlns:a16="http://schemas.microsoft.com/office/drawing/2014/main" id="{A08F338B-F77F-4226-AD25-3C248899A153}"/>
              </a:ext>
            </a:extLst>
          </p:cNvPr>
          <p:cNvSpPr txBox="1"/>
          <p:nvPr/>
        </p:nvSpPr>
        <p:spPr>
          <a:xfrm>
            <a:off x="7238265" y="1411133"/>
            <a:ext cx="3770735" cy="1028423"/>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Pour compresser la taille du code et son impact sur le temps de chargement du site, on a recours à la minification du code</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8441343" y="5751376"/>
            <a:ext cx="1364578" cy="320850"/>
            <a:chOff x="8520091" y="5116687"/>
            <a:chExt cx="1035861" cy="320850"/>
          </a:xfrm>
        </p:grpSpPr>
        <p:sp>
          <p:nvSpPr>
            <p:cNvPr id="29" name="Rounded Rectangle 28"/>
            <p:cNvSpPr/>
            <p:nvPr/>
          </p:nvSpPr>
          <p:spPr>
            <a:xfrm>
              <a:off x="8520091" y="51166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34517" y="5150154"/>
              <a:ext cx="807017" cy="253916"/>
            </a:xfrm>
            <a:prstGeom prst="rect">
              <a:avLst/>
            </a:prstGeom>
          </p:spPr>
          <p:txBody>
            <a:bodyPr wrap="none">
              <a:spAutoFit/>
            </a:bodyPr>
            <a:lstStyle/>
            <a:p>
              <a:pPr algn="ctr"/>
              <a:r>
                <a:rPr lang="en-US" sz="1050" b="1" dirty="0">
                  <a:solidFill>
                    <a:schemeClr val="bg1"/>
                  </a:solidFill>
                  <a:latin typeface="+mj-lt"/>
                </a:rPr>
                <a:t>Code minifié</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878485" y="5751376"/>
            <a:ext cx="1636861" cy="320850"/>
            <a:chOff x="8520089" y="5143747"/>
            <a:chExt cx="1035861"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20089" y="514374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648378" y="5177214"/>
              <a:ext cx="779289" cy="253916"/>
            </a:xfrm>
            <a:prstGeom prst="rect">
              <a:avLst/>
            </a:prstGeom>
          </p:spPr>
          <p:txBody>
            <a:bodyPr wrap="none">
              <a:spAutoFit/>
            </a:bodyPr>
            <a:lstStyle/>
            <a:p>
              <a:pPr algn="ctr"/>
              <a:r>
                <a:rPr lang="en-US" sz="1050" b="1" dirty="0">
                  <a:solidFill>
                    <a:schemeClr val="bg1"/>
                  </a:solidFill>
                  <a:latin typeface="+mj-lt"/>
                </a:rPr>
                <a:t>Code “normal”</a:t>
              </a:r>
            </a:p>
          </p:txBody>
        </p:sp>
      </p:grpSp>
      <p:pic>
        <p:nvPicPr>
          <p:cNvPr id="8" name="Image 7" descr="Une image contenant texte&#10;&#10;Description générée automatiquement">
            <a:extLst>
              <a:ext uri="{FF2B5EF4-FFF2-40B4-BE49-F238E27FC236}">
                <a16:creationId xmlns:a16="http://schemas.microsoft.com/office/drawing/2014/main" id="{C570CC30-86E5-30F1-6FE3-4AD3B7B3DF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74" t="5510" r="6584" b="5257"/>
          <a:stretch/>
        </p:blipFill>
        <p:spPr>
          <a:xfrm>
            <a:off x="1370285" y="2339180"/>
            <a:ext cx="2653260" cy="3023016"/>
          </a:xfrm>
          <a:prstGeom prst="rect">
            <a:avLst/>
          </a:prstGeom>
        </p:spPr>
      </p:pic>
      <p:pic>
        <p:nvPicPr>
          <p:cNvPr id="16" name="Image 15" descr="Une image contenant texte&#10;&#10;Description générée automatiquement">
            <a:extLst>
              <a:ext uri="{FF2B5EF4-FFF2-40B4-BE49-F238E27FC236}">
                <a16:creationId xmlns:a16="http://schemas.microsoft.com/office/drawing/2014/main" id="{1BE8E747-2EB8-F687-0232-C9C1A73B9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232" y="3122266"/>
            <a:ext cx="4960800" cy="1456843"/>
          </a:xfrm>
          <a:prstGeom prst="rect">
            <a:avLst/>
          </a:prstGeom>
        </p:spPr>
      </p:pic>
    </p:spTree>
    <p:extLst>
      <p:ext uri="{BB962C8B-B14F-4D97-AF65-F5344CB8AC3E}">
        <p14:creationId xmlns:p14="http://schemas.microsoft.com/office/powerpoint/2010/main" val="3737873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83946" y="0"/>
            <a:ext cx="64080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0032" y="1526057"/>
            <a:ext cx="3773769" cy="707886"/>
          </a:xfrm>
          <a:prstGeom prst="rect">
            <a:avLst/>
          </a:prstGeom>
        </p:spPr>
        <p:txBody>
          <a:bodyPr wrap="square">
            <a:spAutoFit/>
          </a:bodyPr>
          <a:lstStyle/>
          <a:p>
            <a:r>
              <a:rPr lang="en-US" sz="2800" b="1" dirty="0">
                <a:solidFill>
                  <a:schemeClr val="tx1">
                    <a:lumMod val="85000"/>
                    <a:lumOff val="15000"/>
                  </a:schemeClr>
                </a:solidFill>
                <a:latin typeface="+mj-lt"/>
              </a:rPr>
              <a:t>Réduction du code </a:t>
            </a:r>
            <a:r>
              <a:rPr lang="en-US" sz="1200" b="1" dirty="0">
                <a:solidFill>
                  <a:schemeClr val="tx1">
                    <a:lumMod val="85000"/>
                    <a:lumOff val="15000"/>
                  </a:schemeClr>
                </a:solidFill>
                <a:latin typeface="+mj-lt"/>
              </a:rPr>
              <a:t>(2/2)</a:t>
            </a:r>
            <a:endParaRPr lang="en-US" sz="2800" b="1" dirty="0">
              <a:solidFill>
                <a:schemeClr val="tx1">
                  <a:lumMod val="85000"/>
                  <a:lumOff val="15000"/>
                </a:schemeClr>
              </a:solidFill>
              <a:latin typeface="+mj-lt"/>
            </a:endParaRPr>
          </a:p>
        </p:txBody>
      </p:sp>
      <p:grpSp>
        <p:nvGrpSpPr>
          <p:cNvPr id="24" name="Group 23"/>
          <p:cNvGrpSpPr/>
          <p:nvPr/>
        </p:nvGrpSpPr>
        <p:grpSpPr>
          <a:xfrm>
            <a:off x="810032" y="1136496"/>
            <a:ext cx="1270000" cy="274637"/>
            <a:chOff x="1133101" y="1183334"/>
            <a:chExt cx="1270000" cy="274637"/>
          </a:xfrm>
        </p:grpSpPr>
        <p:sp>
          <p:nvSpPr>
            <p:cNvPr id="25" name="Parallelogram 24"/>
            <p:cNvSpPr/>
            <p:nvPr/>
          </p:nvSpPr>
          <p:spPr>
            <a:xfrm>
              <a:off x="1133101" y="1183334"/>
              <a:ext cx="1270000" cy="274637"/>
            </a:xfrm>
            <a:prstGeom prst="parallelogram">
              <a:avLst>
                <a:gd name="adj" fmla="val 382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184447" y="1193694"/>
              <a:ext cx="1167307" cy="253916"/>
            </a:xfrm>
            <a:prstGeom prst="rect">
              <a:avLst/>
            </a:prstGeom>
          </p:spPr>
          <p:txBody>
            <a:bodyPr wrap="none">
              <a:spAutoFit/>
            </a:bodyPr>
            <a:lstStyle/>
            <a:p>
              <a:pPr algn="ctr"/>
              <a:r>
                <a:rPr lang="en-US" sz="1050" b="1" dirty="0">
                  <a:solidFill>
                    <a:schemeClr val="bg1"/>
                  </a:solidFill>
                  <a:latin typeface="+mj-lt"/>
                </a:rPr>
                <a:t>Performances</a:t>
              </a:r>
            </a:p>
          </p:txBody>
        </p:sp>
      </p:grpSp>
      <p:sp>
        <p:nvSpPr>
          <p:cNvPr id="27" name="TextBox 26">
            <a:extLst>
              <a:ext uri="{FF2B5EF4-FFF2-40B4-BE49-F238E27FC236}">
                <a16:creationId xmlns:a16="http://schemas.microsoft.com/office/drawing/2014/main" id="{A08F338B-F77F-4226-AD25-3C248899A153}"/>
              </a:ext>
            </a:extLst>
          </p:cNvPr>
          <p:cNvSpPr txBox="1"/>
          <p:nvPr/>
        </p:nvSpPr>
        <p:spPr>
          <a:xfrm>
            <a:off x="7238265" y="1411133"/>
            <a:ext cx="3770735" cy="1028423"/>
          </a:xfrm>
          <a:prstGeom prst="rect">
            <a:avLst/>
          </a:prstGeom>
          <a:noFill/>
        </p:spPr>
        <p:txBody>
          <a:bodyPr wrap="square" rtlCol="0">
            <a:spAutoFit/>
          </a:bodyPr>
          <a:lstStyle/>
          <a:p>
            <a:pPr algn="just">
              <a:lnSpc>
                <a:spcPct val="150000"/>
              </a:lnSpc>
            </a:pPr>
            <a:r>
              <a:rPr lang="fr-FR" sz="1400" b="1" dirty="0">
                <a:solidFill>
                  <a:schemeClr val="bg1"/>
                </a:solidFill>
                <a:ea typeface="Open Sans" panose="020B0606030504020204" pitchFamily="34" charset="0"/>
                <a:cs typeface="Open Sans" panose="020B0606030504020204" pitchFamily="34" charset="0"/>
              </a:rPr>
              <a:t>Une fois les fichiers minifiés, on modifie le chemin vers ces fichiers en ajoutant « min » pour les distinguer</a:t>
            </a:r>
            <a:endParaRPr lang="id-ID" sz="1400" b="1" dirty="0">
              <a:solidFill>
                <a:schemeClr val="bg1"/>
              </a:solidFill>
              <a:ea typeface="Open Sans" panose="020B0606030504020204" pitchFamily="34" charset="0"/>
              <a:cs typeface="Open Sans" panose="020B0606030504020204" pitchFamily="34" charset="0"/>
            </a:endParaRPr>
          </a:p>
        </p:txBody>
      </p:sp>
      <p:grpSp>
        <p:nvGrpSpPr>
          <p:cNvPr id="28" name="Group 27"/>
          <p:cNvGrpSpPr/>
          <p:nvPr/>
        </p:nvGrpSpPr>
        <p:grpSpPr>
          <a:xfrm>
            <a:off x="8362571" y="5751376"/>
            <a:ext cx="1522119" cy="320850"/>
            <a:chOff x="8537780" y="5116687"/>
            <a:chExt cx="1035861" cy="320850"/>
          </a:xfrm>
        </p:grpSpPr>
        <p:sp>
          <p:nvSpPr>
            <p:cNvPr id="29" name="Rounded Rectangle 28"/>
            <p:cNvSpPr/>
            <p:nvPr/>
          </p:nvSpPr>
          <p:spPr>
            <a:xfrm>
              <a:off x="8537780" y="51166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555462" y="5148794"/>
              <a:ext cx="1000496" cy="253916"/>
            </a:xfrm>
            <a:prstGeom prst="rect">
              <a:avLst/>
            </a:prstGeom>
          </p:spPr>
          <p:txBody>
            <a:bodyPr wrap="none">
              <a:spAutoFit/>
            </a:bodyPr>
            <a:lstStyle/>
            <a:p>
              <a:pPr algn="ctr"/>
              <a:r>
                <a:rPr lang="en-US" sz="1050" b="1" dirty="0">
                  <a:solidFill>
                    <a:schemeClr val="bg1"/>
                  </a:solidFill>
                  <a:latin typeface="+mj-lt"/>
                </a:rPr>
                <a:t>Fichiers minifiés</a:t>
              </a:r>
            </a:p>
          </p:txBody>
        </p:sp>
      </p:grpSp>
      <p:grpSp>
        <p:nvGrpSpPr>
          <p:cNvPr id="39" name="Group 27">
            <a:extLst>
              <a:ext uri="{FF2B5EF4-FFF2-40B4-BE49-F238E27FC236}">
                <a16:creationId xmlns:a16="http://schemas.microsoft.com/office/drawing/2014/main" id="{9C0A08AF-61B2-2370-62D4-5EF1A6E31779}"/>
              </a:ext>
            </a:extLst>
          </p:cNvPr>
          <p:cNvGrpSpPr/>
          <p:nvPr/>
        </p:nvGrpSpPr>
        <p:grpSpPr>
          <a:xfrm>
            <a:off x="1749958" y="5751376"/>
            <a:ext cx="1893913" cy="320850"/>
            <a:chOff x="8510910" y="5148887"/>
            <a:chExt cx="1042028" cy="320850"/>
          </a:xfrm>
        </p:grpSpPr>
        <p:sp>
          <p:nvSpPr>
            <p:cNvPr id="40" name="Rounded Rectangle 28">
              <a:extLst>
                <a:ext uri="{FF2B5EF4-FFF2-40B4-BE49-F238E27FC236}">
                  <a16:creationId xmlns:a16="http://schemas.microsoft.com/office/drawing/2014/main" id="{E1B07A71-22EE-33B8-5EC9-70ACF0676899}"/>
                </a:ext>
              </a:extLst>
            </p:cNvPr>
            <p:cNvSpPr/>
            <p:nvPr/>
          </p:nvSpPr>
          <p:spPr>
            <a:xfrm>
              <a:off x="8513994" y="5148887"/>
              <a:ext cx="1035861" cy="32085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46D64D4-25F2-8B18-41F3-F881A38104C6}"/>
                </a:ext>
              </a:extLst>
            </p:cNvPr>
            <p:cNvSpPr/>
            <p:nvPr/>
          </p:nvSpPr>
          <p:spPr>
            <a:xfrm>
              <a:off x="8510910" y="5182354"/>
              <a:ext cx="1042028" cy="253916"/>
            </a:xfrm>
            <a:prstGeom prst="rect">
              <a:avLst/>
            </a:prstGeom>
          </p:spPr>
          <p:txBody>
            <a:bodyPr wrap="none">
              <a:spAutoFit/>
            </a:bodyPr>
            <a:lstStyle/>
            <a:p>
              <a:pPr algn="ctr"/>
              <a:r>
                <a:rPr lang="en-US" sz="1050" b="1" dirty="0">
                  <a:solidFill>
                    <a:schemeClr val="bg1"/>
                  </a:solidFill>
                  <a:latin typeface="+mj-lt"/>
                </a:rPr>
                <a:t>Fichiers “classiques”</a:t>
              </a:r>
            </a:p>
          </p:txBody>
        </p:sp>
      </p:grpSp>
      <p:pic>
        <p:nvPicPr>
          <p:cNvPr id="5" name="Image 4" descr="Une image contenant texte&#10;&#10;Description générée automatiquement">
            <a:extLst>
              <a:ext uri="{FF2B5EF4-FFF2-40B4-BE49-F238E27FC236}">
                <a16:creationId xmlns:a16="http://schemas.microsoft.com/office/drawing/2014/main" id="{865250AA-A1A1-51DB-D216-B727DA039BA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686" t="17343" r="4595" b="17018"/>
          <a:stretch/>
        </p:blipFill>
        <p:spPr>
          <a:xfrm>
            <a:off x="378017" y="3404016"/>
            <a:ext cx="4636958" cy="809469"/>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02B310DA-55FE-8E38-CE8E-9BFF6991F4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28" t="17506" r="4435" b="17469"/>
          <a:stretch/>
        </p:blipFill>
        <p:spPr>
          <a:xfrm>
            <a:off x="6697578" y="3409233"/>
            <a:ext cx="4852102" cy="799033"/>
          </a:xfrm>
          <a:prstGeom prst="rect">
            <a:avLst/>
          </a:prstGeom>
        </p:spPr>
      </p:pic>
    </p:spTree>
    <p:extLst>
      <p:ext uri="{BB962C8B-B14F-4D97-AF65-F5344CB8AC3E}">
        <p14:creationId xmlns:p14="http://schemas.microsoft.com/office/powerpoint/2010/main" val="498061102"/>
      </p:ext>
    </p:extLst>
  </p:cSld>
  <p:clrMapOvr>
    <a:masterClrMapping/>
  </p:clrMapOvr>
</p:sld>
</file>

<file path=ppt/theme/theme1.xml><?xml version="1.0" encoding="utf-8"?>
<a:theme xmlns:a="http://schemas.openxmlformats.org/drawingml/2006/main" name="Office Theme">
  <a:themeElements>
    <a:clrScheme name="Pitch B">
      <a:dk1>
        <a:sysClr val="windowText" lastClr="000000"/>
      </a:dk1>
      <a:lt1>
        <a:sysClr val="window" lastClr="FFFFFF"/>
      </a:lt1>
      <a:dk2>
        <a:srgbClr val="44546A"/>
      </a:dk2>
      <a:lt2>
        <a:srgbClr val="E7E6E6"/>
      </a:lt2>
      <a:accent1>
        <a:srgbClr val="DA4646"/>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itch B">
      <a:majorFont>
        <a:latin typeface="Poppins"/>
        <a:ea typeface=""/>
        <a:cs typeface=""/>
      </a:majorFont>
      <a:minorFont>
        <a:latin typeface="Mul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3104</TotalTime>
  <Words>916</Words>
  <Application>Microsoft Office PowerPoint</Application>
  <PresentationFormat>Grand écran</PresentationFormat>
  <Paragraphs>141</Paragraphs>
  <Slides>23</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23</vt:i4>
      </vt:variant>
    </vt:vector>
  </HeadingPairs>
  <TitlesOfParts>
    <vt:vector size="28" baseType="lpstr">
      <vt:lpstr>Arial</vt:lpstr>
      <vt:lpstr>Calibri</vt:lpstr>
      <vt:lpstr>Muli</vt:lpstr>
      <vt:lpstr>Poppins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Arnaud Bastard</cp:lastModifiedBy>
  <cp:revision>112</cp:revision>
  <dcterms:created xsi:type="dcterms:W3CDTF">2020-12-03T08:36:52Z</dcterms:created>
  <dcterms:modified xsi:type="dcterms:W3CDTF">2022-06-11T12:16:38Z</dcterms:modified>
</cp:coreProperties>
</file>